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6.xml" ContentType="application/vnd.openxmlformats-officedocument.presentationml.slideLayout+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75" r:id="rId2"/>
    <p:sldId id="276" r:id="rId3"/>
    <p:sldId id="277" r:id="rId4"/>
    <p:sldId id="278" r:id="rId5"/>
    <p:sldId id="279" r:id="rId6"/>
    <p:sldId id="265" r:id="rId7"/>
    <p:sldId id="266" r:id="rId8"/>
    <p:sldId id="267" r:id="rId9"/>
    <p:sldId id="268" r:id="rId10"/>
    <p:sldId id="269" r:id="rId11"/>
    <p:sldId id="270" r:id="rId12"/>
    <p:sldId id="271" r:id="rId13"/>
    <p:sldId id="272" r:id="rId14"/>
    <p:sldId id="273" r:id="rId15"/>
    <p:sldId id="274" r:id="rId16"/>
    <p:sldId id="256" r:id="rId17"/>
    <p:sldId id="257" r:id="rId18"/>
    <p:sldId id="258" r:id="rId19"/>
    <p:sldId id="259" r:id="rId20"/>
    <p:sldId id="260" r:id="rId21"/>
    <p:sldId id="261" r:id="rId22"/>
    <p:sldId id="263" r:id="rId23"/>
    <p:sldId id="262" r:id="rId24"/>
    <p:sldId id="281" r:id="rId25"/>
    <p:sldId id="280" r:id="rId26"/>
    <p:sldId id="26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799" autoAdjust="0"/>
  </p:normalViewPr>
  <p:slideViewPr>
    <p:cSldViewPr snapToGrid="0">
      <p:cViewPr varScale="1">
        <p:scale>
          <a:sx n="80" d="100"/>
          <a:sy n="80" d="100"/>
        </p:scale>
        <p:origin x="3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152D7-91F7-44C1-BA52-40266BDA97D5}" type="datetimeFigureOut">
              <a:rPr lang="da-DK" smtClean="0"/>
              <a:t>23-11-2015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C4C88-3A7C-4994-A16F-FFE8860BD4E8}" type="slidenum">
              <a:rPr lang="da-DK" smtClean="0"/>
              <a:t>‹nr.›</a:t>
            </a:fld>
            <a:endParaRPr lang="da-DK"/>
          </a:p>
        </p:txBody>
      </p:sp>
    </p:spTree>
    <p:extLst>
      <p:ext uri="{BB962C8B-B14F-4D97-AF65-F5344CB8AC3E}">
        <p14:creationId xmlns:p14="http://schemas.microsoft.com/office/powerpoint/2010/main" val="2555060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56C4C88-3A7C-4994-A16F-FFE8860BD4E8}" type="slidenum">
              <a:rPr lang="da-DK" smtClean="0"/>
              <a:t>1</a:t>
            </a:fld>
            <a:endParaRPr lang="da-DK"/>
          </a:p>
        </p:txBody>
      </p:sp>
    </p:spTree>
    <p:extLst>
      <p:ext uri="{BB962C8B-B14F-4D97-AF65-F5344CB8AC3E}">
        <p14:creationId xmlns:p14="http://schemas.microsoft.com/office/powerpoint/2010/main" val="26975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CB5C9AB0-064C-4E9E-9961-D58CFB259CED}" type="slidenum">
              <a:rPr lang="da-DK" smtClean="0"/>
              <a:t>14</a:t>
            </a:fld>
            <a:endParaRPr lang="da-DK"/>
          </a:p>
        </p:txBody>
      </p:sp>
    </p:spTree>
    <p:extLst>
      <p:ext uri="{BB962C8B-B14F-4D97-AF65-F5344CB8AC3E}">
        <p14:creationId xmlns:p14="http://schemas.microsoft.com/office/powerpoint/2010/main" val="3314965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På vej: Have dokumenterne til at ligge </a:t>
            </a:r>
            <a:r>
              <a:rPr lang="da-DK" b="1" dirty="0" smtClean="0"/>
              <a:t>i en sky </a:t>
            </a:r>
            <a:r>
              <a:rPr lang="da-DK" dirty="0" smtClean="0"/>
              <a:t>– som man siger – hvor der </a:t>
            </a:r>
            <a:r>
              <a:rPr lang="da-DK" b="1" dirty="0" smtClean="0"/>
              <a:t>løbende kan skrives </a:t>
            </a:r>
            <a:r>
              <a:rPr lang="da-DK" dirty="0" smtClean="0"/>
              <a:t>af både dp og </a:t>
            </a:r>
            <a:r>
              <a:rPr lang="da-DK" dirty="0" err="1" smtClean="0"/>
              <a:t>dpp</a:t>
            </a:r>
            <a:r>
              <a:rPr lang="da-DK" dirty="0" smtClean="0"/>
              <a:t> – åbner op for nye</a:t>
            </a:r>
            <a:r>
              <a:rPr lang="da-DK" baseline="0" dirty="0" smtClean="0"/>
              <a:t> muligheder.</a:t>
            </a:r>
          </a:p>
          <a:p>
            <a:r>
              <a:rPr lang="da-DK" b="1" baseline="0" dirty="0" smtClean="0"/>
              <a:t>Løbende dialog</a:t>
            </a:r>
          </a:p>
          <a:p>
            <a:endParaRPr lang="da-DK" baseline="0" dirty="0" smtClean="0"/>
          </a:p>
          <a:p>
            <a:r>
              <a:rPr lang="da-DK" baseline="0" dirty="0" smtClean="0"/>
              <a:t>Hjernen og hjertet tænkes ind for også at have den </a:t>
            </a:r>
            <a:r>
              <a:rPr lang="da-DK" b="1" baseline="0" dirty="0" smtClean="0"/>
              <a:t>røde tråd </a:t>
            </a:r>
            <a:r>
              <a:rPr lang="da-DK" baseline="0" dirty="0" smtClean="0"/>
              <a:t>og overgangene med som et fokus punkt i tilsynet. </a:t>
            </a:r>
            <a:r>
              <a:rPr lang="da-DK" b="1" baseline="0" dirty="0" smtClean="0"/>
              <a:t>Forældredelen på.</a:t>
            </a:r>
          </a:p>
          <a:p>
            <a:endParaRPr lang="da-DK" baseline="0" dirty="0" smtClean="0"/>
          </a:p>
          <a:p>
            <a:r>
              <a:rPr lang="da-DK" baseline="0" dirty="0" smtClean="0"/>
              <a:t>Hele tiden </a:t>
            </a:r>
            <a:r>
              <a:rPr lang="da-DK" baseline="0" dirty="0" err="1" smtClean="0"/>
              <a:t>indtænke</a:t>
            </a:r>
            <a:r>
              <a:rPr lang="da-DK" baseline="0" dirty="0" smtClean="0"/>
              <a:t> </a:t>
            </a:r>
            <a:r>
              <a:rPr lang="da-DK" b="1" baseline="0" dirty="0" smtClean="0"/>
              <a:t>nye politiske </a:t>
            </a:r>
            <a:r>
              <a:rPr lang="da-DK" b="1" baseline="0" dirty="0" err="1" smtClean="0"/>
              <a:t>årsmål</a:t>
            </a:r>
            <a:r>
              <a:rPr lang="da-DK" b="1" baseline="0" dirty="0" smtClean="0"/>
              <a:t> </a:t>
            </a:r>
            <a:r>
              <a:rPr lang="da-DK" baseline="0" dirty="0" smtClean="0"/>
              <a:t>og </a:t>
            </a:r>
            <a:r>
              <a:rPr lang="da-DK" b="1" baseline="0" dirty="0" smtClean="0"/>
              <a:t>strømninger og tendenser i samfundet</a:t>
            </a:r>
            <a:r>
              <a:rPr lang="da-DK" baseline="0" dirty="0" smtClean="0"/>
              <a:t> og mål fra den kant.</a:t>
            </a:r>
          </a:p>
          <a:p>
            <a:r>
              <a:rPr lang="da-DK" b="1" baseline="0" dirty="0" smtClean="0"/>
              <a:t>Et blik på hvad det er for behov vores kunder har.</a:t>
            </a:r>
          </a:p>
          <a:p>
            <a:endParaRPr lang="da-DK" baseline="0" dirty="0" smtClean="0"/>
          </a:p>
          <a:p>
            <a:r>
              <a:rPr lang="da-DK" baseline="0" dirty="0" err="1" smtClean="0"/>
              <a:t>Indtænke</a:t>
            </a:r>
            <a:r>
              <a:rPr lang="da-DK" baseline="0" dirty="0" smtClean="0"/>
              <a:t> og justere i takt med vi gør os erfaringer og får </a:t>
            </a:r>
            <a:r>
              <a:rPr lang="da-DK" b="1" baseline="0" dirty="0" smtClean="0"/>
              <a:t>tilbagemeldinger og idéer fra dagplejere</a:t>
            </a:r>
            <a:endParaRPr lang="da-DK" b="1" dirty="0"/>
          </a:p>
        </p:txBody>
      </p:sp>
      <p:sp>
        <p:nvSpPr>
          <p:cNvPr id="4" name="Pladsholder til slidenummer 3"/>
          <p:cNvSpPr>
            <a:spLocks noGrp="1"/>
          </p:cNvSpPr>
          <p:nvPr>
            <p:ph type="sldNum" sz="quarter" idx="10"/>
          </p:nvPr>
        </p:nvSpPr>
        <p:spPr/>
        <p:txBody>
          <a:bodyPr/>
          <a:lstStyle/>
          <a:p>
            <a:fld id="{CB5C9AB0-064C-4E9E-9961-D58CFB259CED}" type="slidenum">
              <a:rPr lang="da-DK" smtClean="0"/>
              <a:t>15</a:t>
            </a:fld>
            <a:endParaRPr lang="da-DK"/>
          </a:p>
        </p:txBody>
      </p:sp>
    </p:spTree>
    <p:extLst>
      <p:ext uri="{BB962C8B-B14F-4D97-AF65-F5344CB8AC3E}">
        <p14:creationId xmlns:p14="http://schemas.microsoft.com/office/powerpoint/2010/main" val="114006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Besparelse på </a:t>
            </a:r>
            <a:r>
              <a:rPr lang="da-DK" b="1" dirty="0" smtClean="0">
                <a:solidFill>
                  <a:srgbClr val="FF0000"/>
                </a:solidFill>
              </a:rPr>
              <a:t>5 </a:t>
            </a:r>
            <a:r>
              <a:rPr lang="da-DK" b="1" dirty="0" err="1" smtClean="0">
                <a:solidFill>
                  <a:srgbClr val="FF0000"/>
                </a:solidFill>
              </a:rPr>
              <a:t>mio</a:t>
            </a:r>
            <a:r>
              <a:rPr lang="da-DK" b="1" dirty="0" smtClean="0">
                <a:solidFill>
                  <a:srgbClr val="FF0000"/>
                </a:solidFill>
              </a:rPr>
              <a:t> = forældrene fører tilsynet</a:t>
            </a:r>
          </a:p>
          <a:p>
            <a:r>
              <a:rPr lang="da-DK" dirty="0" smtClean="0"/>
              <a:t>3 </a:t>
            </a:r>
            <a:r>
              <a:rPr lang="da-DK" dirty="0" err="1" smtClean="0"/>
              <a:t>mio</a:t>
            </a:r>
            <a:r>
              <a:rPr lang="da-DK" dirty="0" smtClean="0"/>
              <a:t>: </a:t>
            </a:r>
            <a:r>
              <a:rPr lang="da-DK" b="1" dirty="0" smtClean="0"/>
              <a:t>lovgivning</a:t>
            </a:r>
            <a:r>
              <a:rPr lang="da-DK" baseline="0" dirty="0" smtClean="0"/>
              <a:t> siger at der skal være kommunalt tilsyn</a:t>
            </a:r>
            <a:endParaRPr lang="da-DK" dirty="0" smtClean="0"/>
          </a:p>
          <a:p>
            <a:r>
              <a:rPr lang="da-DK" b="1" dirty="0" smtClean="0"/>
              <a:t>Normering på 162 børn</a:t>
            </a:r>
          </a:p>
          <a:p>
            <a:endParaRPr lang="da-DK" dirty="0" smtClean="0"/>
          </a:p>
          <a:p>
            <a:r>
              <a:rPr lang="da-DK" dirty="0" smtClean="0"/>
              <a:t>I den</a:t>
            </a:r>
            <a:r>
              <a:rPr lang="da-DK" baseline="0" dirty="0" smtClean="0"/>
              <a:t> første lange periode handlede det om ren og skær </a:t>
            </a:r>
            <a:r>
              <a:rPr lang="da-DK" b="1" dirty="0" smtClean="0"/>
              <a:t>overlevelse</a:t>
            </a:r>
            <a:r>
              <a:rPr lang="da-DK" dirty="0" smtClean="0"/>
              <a:t> – kaos</a:t>
            </a:r>
            <a:r>
              <a:rPr lang="da-DK" baseline="0" dirty="0" smtClean="0"/>
              <a:t> og frustration. </a:t>
            </a:r>
            <a:r>
              <a:rPr lang="da-DK" b="1" baseline="0" dirty="0" smtClean="0"/>
              <a:t>Kæmpe fokus på økonomi.</a:t>
            </a:r>
            <a:endParaRPr lang="da-DK" b="1" dirty="0" smtClean="0"/>
          </a:p>
          <a:p>
            <a:r>
              <a:rPr lang="da-DK" dirty="0" smtClean="0"/>
              <a:t>Og om </a:t>
            </a:r>
            <a:r>
              <a:rPr lang="da-DK" b="1" dirty="0" smtClean="0"/>
              <a:t>hvordan vi fik klaret opgaven med at kunne sætte flueben ved</a:t>
            </a:r>
            <a:r>
              <a:rPr lang="da-DK" b="1" baseline="0" dirty="0" smtClean="0"/>
              <a:t> at vi havde været omkring</a:t>
            </a:r>
            <a:r>
              <a:rPr lang="da-DK" b="1" dirty="0" smtClean="0"/>
              <a:t>:</a:t>
            </a:r>
            <a:r>
              <a:rPr lang="da-DK" b="1" baseline="0" dirty="0" smtClean="0"/>
              <a:t> tidlig indsats, politiske </a:t>
            </a:r>
            <a:r>
              <a:rPr lang="da-DK" b="1" baseline="0" dirty="0" err="1" smtClean="0"/>
              <a:t>årsmål</a:t>
            </a:r>
            <a:r>
              <a:rPr lang="da-DK" b="1" baseline="0" dirty="0" smtClean="0"/>
              <a:t>, faglig læring og udvikling </a:t>
            </a:r>
            <a:r>
              <a:rPr lang="da-DK" baseline="0" dirty="0" smtClean="0"/>
              <a:t>osv.</a:t>
            </a:r>
            <a:endParaRPr lang="da-DK" dirty="0" smtClean="0"/>
          </a:p>
          <a:p>
            <a:r>
              <a:rPr lang="da-DK" b="1" dirty="0" smtClean="0"/>
              <a:t>Nye områder, nye dagplejere</a:t>
            </a:r>
          </a:p>
          <a:p>
            <a:r>
              <a:rPr lang="da-DK" b="1" dirty="0" smtClean="0"/>
              <a:t>Papirskema for at få en ensartethed– ingen forberedelse</a:t>
            </a:r>
            <a:r>
              <a:rPr lang="da-DK" baseline="0" dirty="0" smtClean="0"/>
              <a:t>. Pæd. skrev og dagplejeren var på i nuet, men hverken før eller efter tilsynet.</a:t>
            </a:r>
          </a:p>
          <a:p>
            <a:endParaRPr lang="da-DK" baseline="0" dirty="0" smtClean="0"/>
          </a:p>
          <a:p>
            <a:r>
              <a:rPr lang="da-DK" baseline="0" dirty="0" smtClean="0"/>
              <a:t>Alt i alt en </a:t>
            </a:r>
            <a:r>
              <a:rPr lang="da-DK" b="1" baseline="0" dirty="0" smtClean="0"/>
              <a:t>lang periode med frustration over manglende faglighed, tid til læring, en følelse af manglende sammenhæng og at følelse af at tingene gav mening. Resultatet blev et rigtig dårligt arbejdsmiljø og der måtte ske noget.</a:t>
            </a:r>
          </a:p>
          <a:p>
            <a:endParaRPr lang="da-DK" baseline="0" dirty="0" smtClean="0"/>
          </a:p>
          <a:p>
            <a:r>
              <a:rPr lang="da-DK" baseline="0" dirty="0" smtClean="0"/>
              <a:t>Marts 2013 – ny leder.</a:t>
            </a:r>
          </a:p>
          <a:p>
            <a:r>
              <a:rPr lang="da-DK" b="1" u="sng" baseline="0" dirty="0" smtClean="0"/>
              <a:t>Gammel militærmand som også havde de her lidt anderledes udtryk med sig </a:t>
            </a:r>
            <a:r>
              <a:rPr lang="da-DK" b="1" u="sng" baseline="0" dirty="0" smtClean="0">
                <a:sym typeface="Wingdings" panose="05000000000000000000" pitchFamily="2" charset="2"/>
              </a:rPr>
              <a:t> Et udtryk som hovedskuds-retning kom hurtigt på plads hos os </a:t>
            </a:r>
          </a:p>
          <a:p>
            <a:endParaRPr lang="da-DK" baseline="0" dirty="0" smtClean="0"/>
          </a:p>
          <a:p>
            <a:r>
              <a:rPr lang="da-DK" baseline="0" dirty="0" smtClean="0"/>
              <a:t>Heldigvis samme opfattelse af tingenes tilstand som os.</a:t>
            </a:r>
          </a:p>
          <a:p>
            <a:r>
              <a:rPr lang="da-DK" baseline="0" dirty="0" smtClean="0"/>
              <a:t>Der kom </a:t>
            </a:r>
            <a:r>
              <a:rPr lang="da-DK" b="1" baseline="0" dirty="0" smtClean="0"/>
              <a:t>nye perspektiver, en positiv tilgang og et nyt blik på, hvilket gav os som faggruppe fornyet energi og en tro </a:t>
            </a:r>
            <a:r>
              <a:rPr lang="da-DK" baseline="0" dirty="0" smtClean="0"/>
              <a:t>på at vi kunne få noget godt ud af det hele. </a:t>
            </a:r>
          </a:p>
          <a:p>
            <a:r>
              <a:rPr lang="da-DK" baseline="0" dirty="0" smtClean="0"/>
              <a:t>Vi værksatte en </a:t>
            </a:r>
            <a:r>
              <a:rPr lang="da-DK" b="1" baseline="0" dirty="0" smtClean="0"/>
              <a:t>proces hvor tilsynet og fagligheden skulle i fokus</a:t>
            </a:r>
            <a:r>
              <a:rPr lang="da-DK" baseline="0" dirty="0" smtClean="0"/>
              <a:t>.</a:t>
            </a:r>
          </a:p>
          <a:p>
            <a:r>
              <a:rPr lang="da-DK" baseline="0" dirty="0" smtClean="0"/>
              <a:t>Der blev givet plads til </a:t>
            </a:r>
            <a:r>
              <a:rPr lang="da-DK" b="1" baseline="0" dirty="0" smtClean="0"/>
              <a:t>nytænkning og </a:t>
            </a:r>
            <a:r>
              <a:rPr lang="da-DK" b="1" baseline="0" dirty="0" err="1" smtClean="0"/>
              <a:t>brainstormet</a:t>
            </a:r>
            <a:r>
              <a:rPr lang="da-DK" b="1" baseline="0" dirty="0" smtClean="0"/>
              <a:t> ud over alle grænser </a:t>
            </a:r>
            <a:r>
              <a:rPr lang="da-DK" baseline="0" dirty="0" smtClean="0"/>
              <a:t>på, hvad er det vi gerne vil have og hvordan kan vi få det med de ressourcer vi har.</a:t>
            </a:r>
          </a:p>
          <a:p>
            <a:r>
              <a:rPr lang="da-DK" baseline="0" dirty="0" smtClean="0"/>
              <a:t>En fantastisk proces man kunne blive helt høj af, da det modsat den fortid vi har var et </a:t>
            </a:r>
            <a:r>
              <a:rPr lang="da-DK" b="1" baseline="0" dirty="0" smtClean="0"/>
              <a:t>fokus på fremdrift og fremtid</a:t>
            </a:r>
            <a:r>
              <a:rPr lang="da-DK" baseline="0" dirty="0" smtClean="0"/>
              <a:t>.</a:t>
            </a:r>
          </a:p>
          <a:p>
            <a:endParaRPr lang="da-DK" baseline="0" dirty="0" smtClean="0"/>
          </a:p>
          <a:p>
            <a:r>
              <a:rPr lang="da-DK" b="1" u="sng" baseline="0" dirty="0" err="1" smtClean="0"/>
              <a:t>Hovedskudsretningen</a:t>
            </a:r>
            <a:r>
              <a:rPr lang="da-DK" b="1" u="sng" baseline="0" dirty="0" smtClean="0"/>
              <a:t> og rammerne for vores arbejdsfællesskab blev sat</a:t>
            </a:r>
          </a:p>
          <a:p>
            <a:endParaRPr lang="da-DK" baseline="0" dirty="0" smtClean="0"/>
          </a:p>
          <a:p>
            <a:r>
              <a:rPr lang="da-DK" baseline="0" dirty="0" smtClean="0"/>
              <a:t>Der var en </a:t>
            </a:r>
            <a:r>
              <a:rPr lang="da-DK" b="1" baseline="0" dirty="0" smtClean="0"/>
              <a:t>klar melding fra ledelse om at vi som </a:t>
            </a:r>
            <a:r>
              <a:rPr lang="da-DK" b="1" baseline="0" dirty="0" err="1" smtClean="0"/>
              <a:t>dpp</a:t>
            </a:r>
            <a:r>
              <a:rPr lang="da-DK" b="1" baseline="0" dirty="0" smtClean="0"/>
              <a:t> blev set som medledere og nøglepersoner og vi blev givet en værdi i vores fælles dagplejeprojekt.</a:t>
            </a:r>
          </a:p>
          <a:p>
            <a:endParaRPr lang="da-DK" b="1" baseline="0" dirty="0" smtClean="0"/>
          </a:p>
          <a:p>
            <a:r>
              <a:rPr lang="da-DK" baseline="0" dirty="0" smtClean="0"/>
              <a:t>På baggrund af denne arbejdsproces fandt vi frem til det </a:t>
            </a:r>
            <a:r>
              <a:rPr lang="da-DK" b="1" baseline="0" dirty="0" smtClean="0"/>
              <a:t>første nye fælles skema. Et skema der skulle køre digitalt som vi kunne se en masse fordele i – hvilket jeg kommer tilbage til.</a:t>
            </a:r>
          </a:p>
          <a:p>
            <a:r>
              <a:rPr lang="da-DK" baseline="0" dirty="0" smtClean="0"/>
              <a:t>De dagplejere der havde pc og </a:t>
            </a:r>
            <a:r>
              <a:rPr lang="da-DK" baseline="0" dirty="0" err="1" smtClean="0"/>
              <a:t>villle</a:t>
            </a:r>
            <a:r>
              <a:rPr lang="da-DK" baseline="0" dirty="0" smtClean="0"/>
              <a:t> bruge den </a:t>
            </a:r>
            <a:r>
              <a:rPr lang="da-DK" b="1" baseline="0" dirty="0" smtClean="0"/>
              <a:t>blev ”prøveklude” </a:t>
            </a:r>
            <a:r>
              <a:rPr lang="da-DK" baseline="0" dirty="0" smtClean="0"/>
              <a:t>for de første afprøvninger af denne nye måde.</a:t>
            </a:r>
          </a:p>
          <a:p>
            <a:r>
              <a:rPr lang="da-DK" b="1" baseline="0" dirty="0" smtClean="0"/>
              <a:t>Vi fik samlet nogle erfaringer og har efterfølgende justeret til flere gange </a:t>
            </a:r>
            <a:r>
              <a:rPr lang="da-DK" baseline="0" dirty="0" smtClean="0"/>
              <a:t>– vender jeg også tilbage til.</a:t>
            </a:r>
          </a:p>
          <a:p>
            <a:endParaRPr lang="da-DK" baseline="0" dirty="0" smtClean="0"/>
          </a:p>
          <a:p>
            <a:r>
              <a:rPr lang="da-DK" baseline="0" dirty="0" smtClean="0"/>
              <a:t>Det skema vi bruger i dag ser i hovedtræk sådan ud…… (skift)</a:t>
            </a:r>
          </a:p>
          <a:p>
            <a:endParaRPr lang="da-DK" baseline="0" dirty="0" smtClean="0"/>
          </a:p>
          <a:p>
            <a:endParaRPr lang="da-DK" baseline="0" dirty="0" smtClean="0"/>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CB5C9AB0-064C-4E9E-9961-D58CFB259CED}" type="slidenum">
              <a:rPr lang="da-DK" smtClean="0"/>
              <a:t>6</a:t>
            </a:fld>
            <a:endParaRPr lang="da-DK"/>
          </a:p>
        </p:txBody>
      </p:sp>
    </p:spTree>
    <p:extLst>
      <p:ext uri="{BB962C8B-B14F-4D97-AF65-F5344CB8AC3E}">
        <p14:creationId xmlns:p14="http://schemas.microsoft.com/office/powerpoint/2010/main" val="1358181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Kort præsentation af skemaet – </a:t>
            </a:r>
          </a:p>
          <a:p>
            <a:endParaRPr lang="da-DK" dirty="0" smtClean="0"/>
          </a:p>
          <a:p>
            <a:r>
              <a:rPr lang="da-DK" b="1" baseline="0" dirty="0" smtClean="0"/>
              <a:t>Det overordnede formål er at træne dagplejeren i at arbejde bevidst og reflekteret med sin praksis. </a:t>
            </a:r>
          </a:p>
          <a:p>
            <a:r>
              <a:rPr lang="da-DK" b="1" baseline="0" dirty="0" smtClean="0"/>
              <a:t>At vide hvis jeg har det her barn med det her behov, hvilke aktiviteter og tiltag er det så jeg skal sætte i gang.</a:t>
            </a:r>
          </a:p>
          <a:p>
            <a:endParaRPr lang="da-DK" b="1" baseline="0" dirty="0" smtClean="0"/>
          </a:p>
          <a:p>
            <a:r>
              <a:rPr lang="da-DK" b="1" baseline="0" dirty="0" smtClean="0"/>
              <a:t>Samtidig også et vigtigt arbejdsredskab til brug imellem tilsynene.</a:t>
            </a:r>
            <a:endParaRPr lang="da-DK" dirty="0" smtClean="0"/>
          </a:p>
          <a:p>
            <a:endParaRPr lang="da-DK" dirty="0" smtClean="0"/>
          </a:p>
          <a:p>
            <a:r>
              <a:rPr lang="da-DK" b="1" dirty="0" smtClean="0"/>
              <a:t>Beskrive igennem læreplanstemaerne – hvad indeholder det enkelte</a:t>
            </a:r>
            <a:r>
              <a:rPr lang="da-DK" b="1" baseline="0" dirty="0" smtClean="0"/>
              <a:t> tema og hvordan kan jeg arbejde med det.</a:t>
            </a:r>
          </a:p>
          <a:p>
            <a:endParaRPr lang="da-DK" b="1" dirty="0" smtClean="0"/>
          </a:p>
          <a:p>
            <a:r>
              <a:rPr lang="da-DK" b="1" dirty="0" smtClean="0"/>
              <a:t>inspiration fra Fremtidens Dagtilbud (DUÅ,</a:t>
            </a:r>
            <a:r>
              <a:rPr lang="da-DK" b="1" baseline="0" dirty="0" smtClean="0"/>
              <a:t> Sverigesprogrammet) </a:t>
            </a:r>
            <a:r>
              <a:rPr lang="da-DK" b="1" dirty="0" smtClean="0"/>
              <a:t>og justeringer</a:t>
            </a:r>
            <a:r>
              <a:rPr lang="da-DK" b="1" baseline="0" dirty="0" smtClean="0"/>
              <a:t> foretaget på baggrund af prøveperiode hvor der blev eksperimenteret.</a:t>
            </a:r>
          </a:p>
          <a:p>
            <a:endParaRPr lang="da-DK" b="1" baseline="0" dirty="0" smtClean="0"/>
          </a:p>
          <a:p>
            <a:endParaRPr lang="da-DK" b="1" baseline="0" dirty="0" smtClean="0"/>
          </a:p>
          <a:p>
            <a:pPr marL="227503" indent="-227503">
              <a:buAutoNum type="arabicPeriod"/>
            </a:pPr>
            <a:r>
              <a:rPr lang="da-DK" b="1" baseline="0" dirty="0" smtClean="0"/>
              <a:t>Dp laver sin forberedelse og sender ind</a:t>
            </a:r>
          </a:p>
          <a:p>
            <a:pPr marL="227503" indent="-227503">
              <a:buAutoNum type="arabicPeriod"/>
            </a:pPr>
            <a:r>
              <a:rPr lang="da-DK" b="1" baseline="0" dirty="0" err="1" smtClean="0"/>
              <a:t>Dpp</a:t>
            </a:r>
            <a:r>
              <a:rPr lang="da-DK" b="1" baseline="0" dirty="0" smtClean="0"/>
              <a:t> laver refleksionsnoter/spørgsmål og sender retur (sende retur delen er delvist ønske fra dp)</a:t>
            </a:r>
          </a:p>
          <a:p>
            <a:pPr marL="227503" indent="-227503">
              <a:buAutoNum type="arabicPeriod"/>
            </a:pPr>
            <a:r>
              <a:rPr lang="da-DK" b="1" baseline="0" dirty="0" err="1" smtClean="0"/>
              <a:t>Dpp</a:t>
            </a:r>
            <a:r>
              <a:rPr lang="da-DK" b="1" baseline="0" dirty="0" smtClean="0"/>
              <a:t> skriver under tilsynet</a:t>
            </a:r>
          </a:p>
          <a:p>
            <a:endParaRPr lang="da-DK" baseline="0" dirty="0" smtClean="0"/>
          </a:p>
          <a:p>
            <a:r>
              <a:rPr lang="da-DK" b="1" baseline="0" dirty="0" smtClean="0"/>
              <a:t>Når et tilsyn er ovre runder </a:t>
            </a:r>
            <a:r>
              <a:rPr lang="da-DK" b="1" baseline="0" dirty="0" err="1" smtClean="0"/>
              <a:t>dpp</a:t>
            </a:r>
            <a:r>
              <a:rPr lang="da-DK" b="1" baseline="0" dirty="0" smtClean="0"/>
              <a:t> arbejdet med skemaet af ved at finpudse det og herefter sendes det tilbage </a:t>
            </a:r>
            <a:r>
              <a:rPr lang="da-DK" baseline="0" dirty="0" smtClean="0"/>
              <a:t>til dp.</a:t>
            </a:r>
          </a:p>
          <a:p>
            <a:endParaRPr lang="da-DK" baseline="0" dirty="0" smtClean="0"/>
          </a:p>
          <a:p>
            <a:r>
              <a:rPr lang="da-DK" b="1" u="sng" baseline="0" dirty="0" smtClean="0"/>
              <a:t>Vi skriver videre i skemaet fra sidst så vi får hele forløbet dagplejetiden igennem i ét og samme skema.</a:t>
            </a:r>
            <a:endParaRPr lang="da-DK" b="1" u="sng" dirty="0" smtClean="0"/>
          </a:p>
          <a:p>
            <a:endParaRPr lang="da-DK" baseline="0" dirty="0" smtClean="0"/>
          </a:p>
          <a:p>
            <a:endParaRPr lang="da-DK" baseline="0" dirty="0" smtClean="0"/>
          </a:p>
          <a:p>
            <a:r>
              <a:rPr lang="da-DK" b="1" baseline="0" dirty="0" smtClean="0"/>
              <a:t>Margit vil fortælle mere om arbejdet med skemaet.</a:t>
            </a:r>
            <a:endParaRPr lang="da-DK" b="1" dirty="0"/>
          </a:p>
        </p:txBody>
      </p:sp>
      <p:sp>
        <p:nvSpPr>
          <p:cNvPr id="4" name="Pladsholder til slidenummer 3"/>
          <p:cNvSpPr>
            <a:spLocks noGrp="1"/>
          </p:cNvSpPr>
          <p:nvPr>
            <p:ph type="sldNum" sz="quarter" idx="10"/>
          </p:nvPr>
        </p:nvSpPr>
        <p:spPr/>
        <p:txBody>
          <a:bodyPr/>
          <a:lstStyle/>
          <a:p>
            <a:fld id="{CB5C9AB0-064C-4E9E-9961-D58CFB259CED}" type="slidenum">
              <a:rPr lang="da-DK" smtClean="0"/>
              <a:t>7</a:t>
            </a:fld>
            <a:endParaRPr lang="da-DK"/>
          </a:p>
        </p:txBody>
      </p:sp>
    </p:spTree>
    <p:extLst>
      <p:ext uri="{BB962C8B-B14F-4D97-AF65-F5344CB8AC3E}">
        <p14:creationId xmlns:p14="http://schemas.microsoft.com/office/powerpoint/2010/main" val="411018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Solidt</a:t>
            </a:r>
            <a:r>
              <a:rPr lang="da-DK" b="1" baseline="0" dirty="0" smtClean="0"/>
              <a:t> udgangspunkt for tilsynet.</a:t>
            </a:r>
          </a:p>
          <a:p>
            <a:endParaRPr lang="da-DK" dirty="0" smtClean="0"/>
          </a:p>
          <a:p>
            <a:r>
              <a:rPr lang="da-DK" dirty="0" smtClean="0"/>
              <a:t>Et øget fokus på læring gennem refleksion over</a:t>
            </a:r>
            <a:r>
              <a:rPr lang="da-DK" baseline="0" dirty="0" smtClean="0"/>
              <a:t> egen praksis – at </a:t>
            </a:r>
            <a:r>
              <a:rPr lang="da-DK" b="1" baseline="0" dirty="0" smtClean="0"/>
              <a:t>dp er med til at løfte sig selv fagligt igennem skriftligheden</a:t>
            </a:r>
            <a:r>
              <a:rPr lang="da-DK" baseline="0" dirty="0" smtClean="0"/>
              <a:t>.</a:t>
            </a:r>
          </a:p>
          <a:p>
            <a:endParaRPr lang="da-DK" baseline="0" dirty="0" smtClean="0"/>
          </a:p>
          <a:p>
            <a:r>
              <a:rPr lang="da-DK" baseline="0" dirty="0" smtClean="0"/>
              <a:t>Et godt dokument for </a:t>
            </a:r>
            <a:r>
              <a:rPr lang="da-DK" b="1" baseline="0" dirty="0" smtClean="0"/>
              <a:t>dagplejeren at bruge som arbejdsredskab.</a:t>
            </a:r>
          </a:p>
          <a:p>
            <a:endParaRPr lang="da-DK" baseline="0" dirty="0" smtClean="0"/>
          </a:p>
        </p:txBody>
      </p:sp>
      <p:sp>
        <p:nvSpPr>
          <p:cNvPr id="4" name="Pladsholder til slidenummer 3"/>
          <p:cNvSpPr>
            <a:spLocks noGrp="1"/>
          </p:cNvSpPr>
          <p:nvPr>
            <p:ph type="sldNum" sz="quarter" idx="10"/>
          </p:nvPr>
        </p:nvSpPr>
        <p:spPr/>
        <p:txBody>
          <a:bodyPr/>
          <a:lstStyle/>
          <a:p>
            <a:fld id="{CB5C9AB0-064C-4E9E-9961-D58CFB259CED}" type="slidenum">
              <a:rPr lang="da-DK" smtClean="0"/>
              <a:t>8</a:t>
            </a:fld>
            <a:endParaRPr lang="da-DK"/>
          </a:p>
        </p:txBody>
      </p:sp>
    </p:spTree>
    <p:extLst>
      <p:ext uri="{BB962C8B-B14F-4D97-AF65-F5344CB8AC3E}">
        <p14:creationId xmlns:p14="http://schemas.microsoft.com/office/powerpoint/2010/main" val="405561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Hvilke perspektiver kan jeg lægge ind på dagplejerens beskrivelse som vil få hende til</a:t>
            </a:r>
            <a:r>
              <a:rPr lang="da-DK" b="1" baseline="0" dirty="0" smtClean="0"/>
              <a:t> at se nye muligheder og andre sider. Den mere cirkulære tankegang.</a:t>
            </a:r>
          </a:p>
          <a:p>
            <a:endParaRPr lang="da-DK" dirty="0" smtClean="0"/>
          </a:p>
          <a:p>
            <a:r>
              <a:rPr lang="da-DK" dirty="0" smtClean="0"/>
              <a:t>Hvis</a:t>
            </a:r>
            <a:r>
              <a:rPr lang="da-DK" baseline="0" dirty="0" smtClean="0"/>
              <a:t> man tænker ministeriets sætning; alle børn skal blive så dygtige som de kan. Kan vi tænke den som at vi medvirker i den påvirkning der </a:t>
            </a:r>
            <a:r>
              <a:rPr lang="da-DK" b="1" baseline="0" dirty="0" smtClean="0"/>
              <a:t>hedder alle dagplejere skal blive så dygtige som de kan.</a:t>
            </a:r>
          </a:p>
          <a:p>
            <a:r>
              <a:rPr lang="da-DK" baseline="0" dirty="0" smtClean="0"/>
              <a:t>Det stiller store krav til os som </a:t>
            </a:r>
            <a:r>
              <a:rPr lang="da-DK" baseline="0" dirty="0" err="1" smtClean="0"/>
              <a:t>dpp</a:t>
            </a:r>
            <a:r>
              <a:rPr lang="da-DK" baseline="0" dirty="0" smtClean="0"/>
              <a:t> også.</a:t>
            </a:r>
          </a:p>
          <a:p>
            <a:r>
              <a:rPr lang="da-DK" baseline="0" dirty="0" smtClean="0"/>
              <a:t>Vi skal </a:t>
            </a:r>
            <a:r>
              <a:rPr lang="da-DK" b="1" baseline="0" dirty="0" smtClean="0"/>
              <a:t>medvirke til at dagplejeren er i flow i forhold til sin egen udvikling og trivsel.</a:t>
            </a:r>
          </a:p>
          <a:p>
            <a:r>
              <a:rPr lang="da-DK" b="1" baseline="0" dirty="0" smtClean="0"/>
              <a:t>Garant for at der kommer ny viden til, men også at hun bliver støttet præcis der hvor hun.</a:t>
            </a:r>
          </a:p>
          <a:p>
            <a:endParaRPr lang="da-DK" baseline="0" dirty="0" smtClean="0"/>
          </a:p>
          <a:p>
            <a:r>
              <a:rPr lang="da-DK" b="1" baseline="0" dirty="0" smtClean="0"/>
              <a:t>Tæt og prof og fagligt samarbejde </a:t>
            </a:r>
            <a:r>
              <a:rPr lang="da-DK" b="1" baseline="0" dirty="0" err="1" smtClean="0"/>
              <a:t>dpp</a:t>
            </a:r>
            <a:r>
              <a:rPr lang="da-DK" b="1" baseline="0" dirty="0" smtClean="0"/>
              <a:t> og dp imellem. </a:t>
            </a:r>
          </a:p>
          <a:p>
            <a:endParaRPr lang="da-DK" b="1" baseline="0" dirty="0" smtClean="0"/>
          </a:p>
          <a:p>
            <a:pPr defTabSz="910011">
              <a:defRPr/>
            </a:pPr>
            <a:r>
              <a:rPr lang="da-DK" dirty="0"/>
              <a:t>Omverdenen får øjnene op for dagplejens faglighed. </a:t>
            </a:r>
            <a:r>
              <a:rPr lang="da-DK" b="1" dirty="0"/>
              <a:t>Både via dette skema, men også via den udvikling vi ser hos dagplejeren i takt med den øgede erfaring med skriftlighed</a:t>
            </a:r>
            <a:r>
              <a:rPr lang="da-DK" dirty="0"/>
              <a:t>.</a:t>
            </a:r>
          </a:p>
          <a:p>
            <a:endParaRPr lang="da-DK" b="1" baseline="0" dirty="0" smtClean="0"/>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CB5C9AB0-064C-4E9E-9961-D58CFB259CED}" type="slidenum">
              <a:rPr lang="da-DK" smtClean="0"/>
              <a:t>9</a:t>
            </a:fld>
            <a:endParaRPr lang="da-DK"/>
          </a:p>
        </p:txBody>
      </p:sp>
    </p:spTree>
    <p:extLst>
      <p:ext uri="{BB962C8B-B14F-4D97-AF65-F5344CB8AC3E}">
        <p14:creationId xmlns:p14="http://schemas.microsoft.com/office/powerpoint/2010/main" val="296240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Alle dagplejere</a:t>
            </a:r>
            <a:r>
              <a:rPr lang="da-DK" baseline="0" dirty="0" smtClean="0"/>
              <a:t> har nu pc som denne. </a:t>
            </a:r>
          </a:p>
          <a:p>
            <a:endParaRPr lang="da-DK" baseline="0" dirty="0" smtClean="0"/>
          </a:p>
          <a:p>
            <a:r>
              <a:rPr lang="da-DK" baseline="0" dirty="0" smtClean="0"/>
              <a:t>Bruges </a:t>
            </a:r>
            <a:r>
              <a:rPr lang="da-DK" b="1" baseline="0" dirty="0" smtClean="0"/>
              <a:t>også til pædagogiske formål med børnene</a:t>
            </a:r>
            <a:r>
              <a:rPr lang="da-DK" baseline="0" dirty="0" smtClean="0"/>
              <a:t>, daglig kommunikation på </a:t>
            </a:r>
            <a:r>
              <a:rPr lang="da-DK" baseline="0" dirty="0" err="1" smtClean="0"/>
              <a:t>Sharepoint</a:t>
            </a:r>
            <a:r>
              <a:rPr lang="da-DK" baseline="0" dirty="0" smtClean="0"/>
              <a:t>. </a:t>
            </a:r>
          </a:p>
          <a:p>
            <a:r>
              <a:rPr lang="da-DK" baseline="0" dirty="0" smtClean="0"/>
              <a:t>Både direkte til ledelse, pædagoger og kolleger, de månedlige indberetningssedler m.v.</a:t>
            </a:r>
          </a:p>
          <a:p>
            <a:endParaRPr lang="da-DK" baseline="0" dirty="0" smtClean="0"/>
          </a:p>
          <a:p>
            <a:r>
              <a:rPr lang="da-DK" b="1" baseline="0" dirty="0" smtClean="0"/>
              <a:t>Melder ind hvis der er børn der er faldet fra.</a:t>
            </a:r>
            <a:endParaRPr lang="da-DK" b="1" dirty="0"/>
          </a:p>
        </p:txBody>
      </p:sp>
      <p:sp>
        <p:nvSpPr>
          <p:cNvPr id="4" name="Pladsholder til slidenummer 3"/>
          <p:cNvSpPr>
            <a:spLocks noGrp="1"/>
          </p:cNvSpPr>
          <p:nvPr>
            <p:ph type="sldNum" sz="quarter" idx="10"/>
          </p:nvPr>
        </p:nvSpPr>
        <p:spPr/>
        <p:txBody>
          <a:bodyPr/>
          <a:lstStyle/>
          <a:p>
            <a:fld id="{CB5C9AB0-064C-4E9E-9961-D58CFB259CED}" type="slidenum">
              <a:rPr lang="da-DK" smtClean="0"/>
              <a:t>10</a:t>
            </a:fld>
            <a:endParaRPr lang="da-DK"/>
          </a:p>
        </p:txBody>
      </p:sp>
    </p:spTree>
    <p:extLst>
      <p:ext uri="{BB962C8B-B14F-4D97-AF65-F5344CB8AC3E}">
        <p14:creationId xmlns:p14="http://schemas.microsoft.com/office/powerpoint/2010/main" val="2310315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Viser hvor der kommunikeres via chat.</a:t>
            </a:r>
          </a:p>
          <a:p>
            <a:r>
              <a:rPr lang="da-DK" dirty="0" smtClean="0"/>
              <a:t>Viser</a:t>
            </a:r>
            <a:r>
              <a:rPr lang="da-DK" baseline="0" dirty="0" smtClean="0"/>
              <a:t> mapper der oprettes med indhold der er tilgængeligt for alle. Herunder tilsynsskemaer, inspirationsmateriale, beskrivelse og status på projekter m.v.</a:t>
            </a:r>
            <a:endParaRPr lang="da-DK" dirty="0"/>
          </a:p>
        </p:txBody>
      </p:sp>
      <p:sp>
        <p:nvSpPr>
          <p:cNvPr id="4" name="Pladsholder til slidenummer 3"/>
          <p:cNvSpPr>
            <a:spLocks noGrp="1"/>
          </p:cNvSpPr>
          <p:nvPr>
            <p:ph type="sldNum" sz="quarter" idx="10"/>
          </p:nvPr>
        </p:nvSpPr>
        <p:spPr/>
        <p:txBody>
          <a:bodyPr/>
          <a:lstStyle/>
          <a:p>
            <a:fld id="{CB5C9AB0-064C-4E9E-9961-D58CFB259CED}" type="slidenum">
              <a:rPr lang="da-DK" smtClean="0"/>
              <a:t>11</a:t>
            </a:fld>
            <a:endParaRPr lang="da-DK"/>
          </a:p>
        </p:txBody>
      </p:sp>
    </p:spTree>
    <p:extLst>
      <p:ext uri="{BB962C8B-B14F-4D97-AF65-F5344CB8AC3E}">
        <p14:creationId xmlns:p14="http://schemas.microsoft.com/office/powerpoint/2010/main" val="1166430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Spændende drøftelser på forhånd, men også løbende hen</a:t>
            </a:r>
            <a:r>
              <a:rPr lang="da-DK" b="1" baseline="0" dirty="0" smtClean="0"/>
              <a:t> ad vejen i forhold til; hvordan gik det så.</a:t>
            </a:r>
          </a:p>
          <a:p>
            <a:endParaRPr lang="da-DK" baseline="0" dirty="0" smtClean="0"/>
          </a:p>
          <a:p>
            <a:r>
              <a:rPr lang="da-DK" b="1" baseline="0" dirty="0" smtClean="0"/>
              <a:t>Positivt overraskede.</a:t>
            </a:r>
          </a:p>
          <a:p>
            <a:endParaRPr lang="da-DK" baseline="0" dirty="0" smtClean="0"/>
          </a:p>
          <a:p>
            <a:r>
              <a:rPr lang="da-DK" b="1" baseline="0" dirty="0" smtClean="0"/>
              <a:t>Nogle ”stikker stadig lidt ud” </a:t>
            </a:r>
            <a:r>
              <a:rPr lang="da-DK" baseline="0" dirty="0" smtClean="0"/>
              <a:t>– </a:t>
            </a:r>
            <a:r>
              <a:rPr lang="da-DK" b="1" u="sng" baseline="0" dirty="0" smtClean="0"/>
              <a:t>og derfor også det gode råd: </a:t>
            </a:r>
            <a:r>
              <a:rPr lang="da-DK" baseline="0" dirty="0" smtClean="0"/>
              <a:t>vær grundig omkring implementering og arbejdet med at få det til at give mening hos den enkelte (skift)</a:t>
            </a:r>
            <a:endParaRPr lang="da-DK" dirty="0"/>
          </a:p>
        </p:txBody>
      </p:sp>
      <p:sp>
        <p:nvSpPr>
          <p:cNvPr id="4" name="Pladsholder til slidenummer 3"/>
          <p:cNvSpPr>
            <a:spLocks noGrp="1"/>
          </p:cNvSpPr>
          <p:nvPr>
            <p:ph type="sldNum" sz="quarter" idx="10"/>
          </p:nvPr>
        </p:nvSpPr>
        <p:spPr/>
        <p:txBody>
          <a:bodyPr/>
          <a:lstStyle/>
          <a:p>
            <a:fld id="{CB5C9AB0-064C-4E9E-9961-D58CFB259CED}" type="slidenum">
              <a:rPr lang="da-DK" smtClean="0"/>
              <a:t>12</a:t>
            </a:fld>
            <a:endParaRPr lang="da-DK"/>
          </a:p>
        </p:txBody>
      </p:sp>
    </p:spTree>
    <p:extLst>
      <p:ext uri="{BB962C8B-B14F-4D97-AF65-F5344CB8AC3E}">
        <p14:creationId xmlns:p14="http://schemas.microsoft.com/office/powerpoint/2010/main" val="816240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En vigtig og god investering at </a:t>
            </a:r>
            <a:r>
              <a:rPr lang="da-DK" b="1" dirty="0" smtClean="0"/>
              <a:t>ofre tid</a:t>
            </a:r>
            <a:r>
              <a:rPr lang="da-DK" b="1" baseline="0" dirty="0" smtClean="0"/>
              <a:t> og kræfter på at</a:t>
            </a:r>
            <a:r>
              <a:rPr lang="da-DK" b="1" dirty="0" smtClean="0"/>
              <a:t> have dp</a:t>
            </a:r>
            <a:r>
              <a:rPr lang="da-DK" b="1" baseline="0" dirty="0" smtClean="0"/>
              <a:t> godt med fra starten af</a:t>
            </a:r>
            <a:r>
              <a:rPr lang="da-DK" baseline="0" dirty="0" smtClean="0"/>
              <a:t>. </a:t>
            </a:r>
          </a:p>
          <a:p>
            <a:endParaRPr lang="da-DK" baseline="0" dirty="0" smtClean="0"/>
          </a:p>
          <a:p>
            <a:r>
              <a:rPr lang="da-DK" b="1" baseline="0" dirty="0" smtClean="0"/>
              <a:t>Giver de nye tiltag mening for den enkelte dagplejer er vi kommet langt.  </a:t>
            </a:r>
          </a:p>
          <a:p>
            <a:endParaRPr lang="da-DK" b="1" baseline="0" dirty="0" smtClean="0"/>
          </a:p>
          <a:p>
            <a:r>
              <a:rPr lang="da-DK" baseline="0" dirty="0" smtClean="0"/>
              <a:t>Det gælder både i forhold til implementeringen i brugen af velfærdsteknologien og i særdeleshed også i forhold til rammer og formål for tilsynet. </a:t>
            </a:r>
          </a:p>
          <a:p>
            <a:endParaRPr lang="da-DK" baseline="0" dirty="0" smtClean="0"/>
          </a:p>
          <a:p>
            <a:r>
              <a:rPr lang="da-DK" baseline="0" dirty="0" smtClean="0"/>
              <a:t>Hvad skal det til for? Hvornår kan du lave din forberedelse. Hvad skal forberedelsen indeholde. </a:t>
            </a:r>
          </a:p>
          <a:p>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CB5C9AB0-064C-4E9E-9961-D58CFB259CED}" type="slidenum">
              <a:rPr lang="da-DK" smtClean="0"/>
              <a:t>13</a:t>
            </a:fld>
            <a:endParaRPr lang="da-DK"/>
          </a:p>
        </p:txBody>
      </p:sp>
    </p:spTree>
    <p:extLst>
      <p:ext uri="{BB962C8B-B14F-4D97-AF65-F5344CB8AC3E}">
        <p14:creationId xmlns:p14="http://schemas.microsoft.com/office/powerpoint/2010/main" val="2601490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a-DK" smtClean="0"/>
              <a:t>Klik for at redigere i master</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a-DK" smtClean="0"/>
              <a:t>Klik for at redigere i master</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a-DK" smtClean="0"/>
              <a:t>Klik for at redigere i master</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a-DK" smtClean="0"/>
              <a:t>Klik for at redigere i master</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smtClean="0"/>
              <a:t>Klik for at redigere i master</a:t>
            </a:r>
          </a:p>
        </p:txBody>
      </p:sp>
      <p:sp>
        <p:nvSpPr>
          <p:cNvPr id="5" name="Date Placeholder 4"/>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a-DK" smtClean="0"/>
              <a:t>Klik for at redigere i master</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smtClean="0"/>
              <a:t>Klik for at redigere i master</a:t>
            </a:r>
          </a:p>
        </p:txBody>
      </p:sp>
      <p:sp>
        <p:nvSpPr>
          <p:cNvPr id="5" name="Date Placeholder 4"/>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a-DK" smtClean="0"/>
              <a:t>Klik for at redigere i master</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smtClean="0"/>
              <a:t>Klik for at redigere i master</a:t>
            </a:r>
          </a:p>
        </p:txBody>
      </p:sp>
      <p:sp>
        <p:nvSpPr>
          <p:cNvPr id="5" name="Date Placeholder 4"/>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ancho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a-DK" smtClean="0"/>
              <a:t>Klik for at redigere i master</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a-DK" smtClean="0"/>
              <a:t>Klik for at redigere i master</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a-DK" smtClean="0"/>
              <a:t>Klik for at redigere i master</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smtClean="0"/>
              <a:t>Klik for at redigere i master</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a-DK" smtClean="0"/>
              <a:t>Klik for at redigere i master</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smtClean="0"/>
              <a:t>Klik på ikonet for at tilføje et billede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B61BEF0D-F0BB-DE4B-95CE-6DB70DBA9567}" type="datetimeFigureOut">
              <a:rPr lang="en-US" dirty="0"/>
              <a:pPr/>
              <a:t>11/23/2015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a-DK" smtClean="0"/>
              <a:t>Klik for at redigere i master</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11/23/2015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Dagplejen Herning Kommune pr. 1.3.2013</a:t>
            </a:r>
            <a:endParaRPr lang="da-DK" dirty="0"/>
          </a:p>
        </p:txBody>
      </p:sp>
      <p:sp>
        <p:nvSpPr>
          <p:cNvPr id="3" name="Pladsholder til indhold 2"/>
          <p:cNvSpPr>
            <a:spLocks noGrp="1"/>
          </p:cNvSpPr>
          <p:nvPr>
            <p:ph idx="1"/>
          </p:nvPr>
        </p:nvSpPr>
        <p:spPr/>
        <p:txBody>
          <a:bodyPr/>
          <a:lstStyle/>
          <a:p>
            <a:r>
              <a:rPr lang="da-DK" dirty="0" smtClean="0"/>
              <a:t>Ny ledelse</a:t>
            </a:r>
          </a:p>
          <a:p>
            <a:r>
              <a:rPr lang="da-DK" dirty="0" smtClean="0"/>
              <a:t>En ”ramt” organisation</a:t>
            </a:r>
          </a:p>
          <a:p>
            <a:pPr lvl="1"/>
            <a:r>
              <a:rPr lang="da-DK" dirty="0" smtClean="0"/>
              <a:t>Halvering</a:t>
            </a:r>
          </a:p>
          <a:p>
            <a:pPr lvl="1"/>
            <a:r>
              <a:rPr lang="da-DK" dirty="0" smtClean="0"/>
              <a:t>Påbud fra AT</a:t>
            </a:r>
          </a:p>
          <a:p>
            <a:r>
              <a:rPr lang="da-DK" dirty="0" smtClean="0"/>
              <a:t>Ingen entydige mål og retning</a:t>
            </a:r>
          </a:p>
          <a:p>
            <a:r>
              <a:rPr lang="da-DK" dirty="0" smtClean="0"/>
              <a:t>Usikker drift</a:t>
            </a:r>
          </a:p>
          <a:p>
            <a:r>
              <a:rPr lang="da-DK" dirty="0" smtClean="0"/>
              <a:t>Mange projekter – ingen rød tråd</a:t>
            </a:r>
          </a:p>
          <a:p>
            <a:r>
              <a:rPr lang="da-DK" dirty="0" smtClean="0"/>
              <a:t>Mangel på struktur, fælles sprog og fundament</a:t>
            </a:r>
          </a:p>
          <a:p>
            <a:endParaRPr lang="da-DK" dirty="0" smtClean="0"/>
          </a:p>
        </p:txBody>
      </p:sp>
    </p:spTree>
    <p:extLst>
      <p:ext uri="{BB962C8B-B14F-4D97-AF65-F5344CB8AC3E}">
        <p14:creationId xmlns:p14="http://schemas.microsoft.com/office/powerpoint/2010/main" val="1032674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55172" y="810202"/>
            <a:ext cx="10553700" cy="5602028"/>
          </a:xfrm>
        </p:spPr>
        <p:txBody>
          <a:bodyPr>
            <a:normAutofit/>
          </a:bodyPr>
          <a:lstStyle/>
          <a:p>
            <a:pPr marL="0" indent="0">
              <a:buNone/>
            </a:pPr>
            <a:r>
              <a:rPr lang="da-DK" sz="2000" u="sng" dirty="0" smtClean="0"/>
              <a:t>Praktiske fordele:</a:t>
            </a:r>
          </a:p>
          <a:p>
            <a:pPr marL="0" indent="0">
              <a:buNone/>
            </a:pPr>
            <a:endParaRPr lang="da-DK" sz="2000" u="sng" dirty="0" smtClean="0"/>
          </a:p>
          <a:p>
            <a:r>
              <a:rPr lang="da-DK" sz="2000" dirty="0" smtClean="0"/>
              <a:t>Ingen </a:t>
            </a:r>
            <a:r>
              <a:rPr lang="da-DK" sz="2000" dirty="0"/>
              <a:t>løse </a:t>
            </a:r>
            <a:r>
              <a:rPr lang="da-DK" sz="2000" dirty="0" smtClean="0"/>
              <a:t>papirer. </a:t>
            </a:r>
          </a:p>
          <a:p>
            <a:pPr marL="0" indent="0">
              <a:buNone/>
            </a:pPr>
            <a:r>
              <a:rPr lang="da-DK" sz="2000" dirty="0"/>
              <a:t> </a:t>
            </a:r>
            <a:r>
              <a:rPr lang="da-DK" sz="2000" dirty="0" smtClean="0"/>
              <a:t>  Alt findes nu på USB eller dagplejerens egen arbejds pc.</a:t>
            </a:r>
          </a:p>
          <a:p>
            <a:pPr marL="0" lvl="0" indent="0">
              <a:buNone/>
            </a:pPr>
            <a:endParaRPr lang="da-DK" sz="2000" dirty="0"/>
          </a:p>
          <a:p>
            <a:pPr lvl="0"/>
            <a:r>
              <a:rPr lang="da-DK" sz="2000" dirty="0" smtClean="0"/>
              <a:t>Tilsynsskemaet </a:t>
            </a:r>
            <a:r>
              <a:rPr lang="da-DK" sz="2000" dirty="0"/>
              <a:t>journaliseres direkte fra </a:t>
            </a:r>
            <a:r>
              <a:rPr lang="da-DK" sz="2000" dirty="0" smtClean="0"/>
              <a:t>pc</a:t>
            </a:r>
            <a:r>
              <a:rPr lang="da-DK" sz="2000" dirty="0"/>
              <a:t> </a:t>
            </a:r>
            <a:r>
              <a:rPr lang="da-DK" sz="2000" dirty="0" smtClean="0"/>
              <a:t>– fleksibilitet </a:t>
            </a:r>
          </a:p>
          <a:p>
            <a:pPr marL="0" lvl="0" indent="0">
              <a:buNone/>
            </a:pPr>
            <a:r>
              <a:rPr lang="da-DK" sz="2000" dirty="0"/>
              <a:t> </a:t>
            </a:r>
            <a:r>
              <a:rPr lang="da-DK" sz="2000" dirty="0" smtClean="0"/>
              <a:t>    i opgaveløsningen og bedre udnyttelse af tid.</a:t>
            </a:r>
          </a:p>
          <a:p>
            <a:pPr marL="0" lvl="0" indent="0">
              <a:buNone/>
            </a:pPr>
            <a:endParaRPr lang="da-DK" sz="2000" dirty="0"/>
          </a:p>
          <a:p>
            <a:pPr lvl="0"/>
            <a:r>
              <a:rPr lang="da-DK" sz="2000" dirty="0" smtClean="0"/>
              <a:t>Invitation </a:t>
            </a:r>
            <a:r>
              <a:rPr lang="da-DK" sz="2000" dirty="0"/>
              <a:t>til tilsyn </a:t>
            </a:r>
            <a:r>
              <a:rPr lang="da-DK" sz="2000" dirty="0" smtClean="0"/>
              <a:t>sendes elektronisk. </a:t>
            </a:r>
            <a:endParaRPr lang="da-DK" sz="2000" dirty="0"/>
          </a:p>
          <a:p>
            <a:pPr lvl="0"/>
            <a:endParaRPr lang="da-DK" sz="2000" dirty="0" smtClean="0"/>
          </a:p>
          <a:p>
            <a:pPr lvl="0"/>
            <a:r>
              <a:rPr lang="da-DK" sz="2000" dirty="0" smtClean="0"/>
              <a:t>Tilsynsskemaet </a:t>
            </a:r>
            <a:r>
              <a:rPr lang="da-DK" sz="2000" dirty="0"/>
              <a:t>ligger på vores </a:t>
            </a:r>
            <a:r>
              <a:rPr lang="da-DK" sz="2000" dirty="0" smtClean="0"/>
              <a:t>nye dagpleje intranet.</a:t>
            </a:r>
          </a:p>
          <a:p>
            <a:pPr marL="0" lvl="0" indent="0">
              <a:buNone/>
            </a:pPr>
            <a:endParaRPr lang="da-DK" sz="2000" dirty="0" smtClean="0"/>
          </a:p>
          <a:p>
            <a:pPr lvl="0"/>
            <a:r>
              <a:rPr lang="da-DK" sz="2000" dirty="0" smtClean="0"/>
              <a:t>Nemt og hurtigt at videns dele.</a:t>
            </a:r>
            <a:endParaRPr lang="da-DK" sz="2000" dirty="0"/>
          </a:p>
        </p:txBody>
      </p:sp>
      <p:pic>
        <p:nvPicPr>
          <p:cNvPr id="2052" name="Picture 4" descr="http://ecx.images-amazon.com/images/I/51%2B-WoIQq9L._SY355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9735" y="2148176"/>
            <a:ext cx="2926080"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615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p:cNvPicPr>
          <p:nvPr>
            <p:ph idx="1"/>
          </p:nvPr>
        </p:nvPicPr>
        <p:blipFill>
          <a:blip r:embed="rId3"/>
          <a:stretch>
            <a:fillRect/>
          </a:stretch>
        </p:blipFill>
        <p:spPr>
          <a:xfrm>
            <a:off x="683045" y="396608"/>
            <a:ext cx="10840597" cy="6081310"/>
          </a:xfrm>
          <a:prstGeom prst="rect">
            <a:avLst/>
          </a:prstGeom>
        </p:spPr>
      </p:pic>
    </p:spTree>
    <p:extLst>
      <p:ext uri="{BB962C8B-B14F-4D97-AF65-F5344CB8AC3E}">
        <p14:creationId xmlns:p14="http://schemas.microsoft.com/office/powerpoint/2010/main" val="2506819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20882" y="904009"/>
            <a:ext cx="10460182" cy="5252172"/>
          </a:xfrm>
        </p:spPr>
        <p:txBody>
          <a:bodyPr>
            <a:noAutofit/>
          </a:bodyPr>
          <a:lstStyle/>
          <a:p>
            <a:pPr marL="0" indent="0">
              <a:buNone/>
            </a:pPr>
            <a:r>
              <a:rPr lang="da-DK" sz="2000" u="sng" dirty="0" smtClean="0"/>
              <a:t>Hvilke tanker / bekymringer havde vi på forhånd? </a:t>
            </a:r>
          </a:p>
          <a:p>
            <a:pPr marL="0" indent="0">
              <a:buNone/>
            </a:pPr>
            <a:endParaRPr lang="da-DK" sz="2000" b="1" u="sng" dirty="0" smtClean="0"/>
          </a:p>
          <a:p>
            <a:r>
              <a:rPr lang="da-DK" sz="2000" dirty="0" smtClean="0"/>
              <a:t>Hvordan vil dette nye blive modtaget af dagplejerne?</a:t>
            </a:r>
          </a:p>
          <a:p>
            <a:r>
              <a:rPr lang="da-DK" sz="2000" dirty="0" smtClean="0"/>
              <a:t>Kommer tilsynsskemaet ind til os elektronisk som planlagt eller er det for svært for dagplejerne? Hvis ikke, </a:t>
            </a:r>
            <a:r>
              <a:rPr lang="da-DK" sz="2000" dirty="0" err="1" smtClean="0"/>
              <a:t>hva</a:t>
            </a:r>
            <a:r>
              <a:rPr lang="da-DK" sz="2000" dirty="0" smtClean="0"/>
              <a:t>´ så?</a:t>
            </a:r>
          </a:p>
          <a:p>
            <a:pPr lvl="0"/>
            <a:r>
              <a:rPr lang="da-DK" sz="2000" dirty="0"/>
              <a:t>Hvor meget </a:t>
            </a:r>
            <a:r>
              <a:rPr lang="da-DK" sz="2000" dirty="0" smtClean="0"/>
              <a:t>vil </a:t>
            </a:r>
            <a:r>
              <a:rPr lang="da-DK" sz="2000" dirty="0"/>
              <a:t>vi som pædagoger kunne forlange af dagplejerne ift. det skriftlige? </a:t>
            </a:r>
            <a:r>
              <a:rPr lang="da-DK" sz="2000" dirty="0" smtClean="0"/>
              <a:t>Hvad er niveauet?</a:t>
            </a:r>
            <a:endParaRPr lang="da-DK" sz="2000" dirty="0"/>
          </a:p>
          <a:p>
            <a:r>
              <a:rPr lang="da-DK" sz="2000" dirty="0" smtClean="0"/>
              <a:t>Vil </a:t>
            </a:r>
            <a:r>
              <a:rPr lang="da-DK" sz="2000" dirty="0"/>
              <a:t>det give os nogle udfordringer som </a:t>
            </a:r>
            <a:r>
              <a:rPr lang="da-DK" sz="2000" dirty="0" smtClean="0"/>
              <a:t>vil </a:t>
            </a:r>
            <a:r>
              <a:rPr lang="da-DK" sz="2000" dirty="0"/>
              <a:t>forhindre os i at foretage det vigtige tilsyn/tilsynsforpligtelsen</a:t>
            </a:r>
            <a:r>
              <a:rPr lang="da-DK" sz="2000" dirty="0" smtClean="0"/>
              <a:t>.</a:t>
            </a:r>
            <a:endParaRPr lang="da-DK" sz="2000" dirty="0"/>
          </a:p>
          <a:p>
            <a:pPr lvl="0"/>
            <a:r>
              <a:rPr lang="da-DK" sz="2000" dirty="0" smtClean="0"/>
              <a:t>Vil </a:t>
            </a:r>
            <a:r>
              <a:rPr lang="da-DK" sz="2000" dirty="0"/>
              <a:t>dagplejernes skriftlige forberedelse være godt for tilsynet eller mindre godt? </a:t>
            </a:r>
            <a:endParaRPr lang="da-DK" sz="2000" dirty="0" smtClean="0"/>
          </a:p>
          <a:p>
            <a:pPr lvl="0"/>
            <a:r>
              <a:rPr lang="da-DK" sz="2000" dirty="0" smtClean="0"/>
              <a:t>Vil </a:t>
            </a:r>
            <a:r>
              <a:rPr lang="da-DK" sz="2000" dirty="0"/>
              <a:t>vi skulle ”diskutere” med dagplejerne om hvorfor de skulle lave det skiftligt </a:t>
            </a:r>
            <a:r>
              <a:rPr lang="da-DK" sz="2000" dirty="0" smtClean="0"/>
              <a:t>hver </a:t>
            </a:r>
            <a:r>
              <a:rPr lang="da-DK" sz="2000" dirty="0"/>
              <a:t>gang vi kom på tilsyn  </a:t>
            </a:r>
          </a:p>
          <a:p>
            <a:pPr lvl="0"/>
            <a:r>
              <a:rPr lang="da-DK" sz="2000" dirty="0" smtClean="0"/>
              <a:t>Vil </a:t>
            </a:r>
            <a:r>
              <a:rPr lang="da-DK" sz="2000" dirty="0"/>
              <a:t>vi som pædagoger blive betragtet mere nøje fra ledelsen – og blive ”påtvunget” en mere ensartet tilsyns-skriftlighed som vi/alle pædagoger ikke </a:t>
            </a:r>
            <a:r>
              <a:rPr lang="da-DK" sz="2000" dirty="0" smtClean="0"/>
              <a:t>vil </a:t>
            </a:r>
            <a:r>
              <a:rPr lang="da-DK" sz="2000" dirty="0"/>
              <a:t>kunne leve op til </a:t>
            </a:r>
            <a:r>
              <a:rPr lang="da-DK" sz="2000" dirty="0" smtClean="0"/>
              <a:t>.</a:t>
            </a:r>
            <a:endParaRPr lang="da-DK" sz="2000" dirty="0"/>
          </a:p>
          <a:p>
            <a:pPr lvl="0"/>
            <a:r>
              <a:rPr lang="da-DK" sz="2000" dirty="0"/>
              <a:t>Tilsynstiden </a:t>
            </a:r>
            <a:r>
              <a:rPr lang="da-DK" sz="2000" dirty="0" smtClean="0"/>
              <a:t>– med ovenstående tanker in mente, vil vi så kunne holde tiden?</a:t>
            </a:r>
            <a:r>
              <a:rPr lang="da-DK" sz="2000" b="1" dirty="0"/>
              <a:t> </a:t>
            </a:r>
            <a:endParaRPr lang="da-DK" sz="2000" dirty="0"/>
          </a:p>
          <a:p>
            <a:pPr marL="0" indent="0">
              <a:buNone/>
            </a:pPr>
            <a:endParaRPr lang="da-DK" sz="2000" dirty="0" smtClean="0"/>
          </a:p>
          <a:p>
            <a:pPr marL="0" indent="0">
              <a:buNone/>
            </a:pPr>
            <a:endParaRPr lang="da-DK" sz="2000" b="1" dirty="0"/>
          </a:p>
        </p:txBody>
      </p:sp>
    </p:spTree>
    <p:extLst>
      <p:ext uri="{BB962C8B-B14F-4D97-AF65-F5344CB8AC3E}">
        <p14:creationId xmlns:p14="http://schemas.microsoft.com/office/powerpoint/2010/main" val="2004536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31273" y="779318"/>
            <a:ext cx="10522527" cy="5397645"/>
          </a:xfrm>
        </p:spPr>
        <p:txBody>
          <a:bodyPr>
            <a:normAutofit fontScale="85000" lnSpcReduction="10000"/>
          </a:bodyPr>
          <a:lstStyle/>
          <a:p>
            <a:pPr marL="0" indent="0">
              <a:buNone/>
            </a:pPr>
            <a:r>
              <a:rPr lang="da-DK" sz="2000" b="1" u="sng" dirty="0" smtClean="0"/>
              <a:t>Opmærksomhedspunkter og tips:</a:t>
            </a:r>
          </a:p>
          <a:p>
            <a:pPr marL="0" indent="0">
              <a:buNone/>
            </a:pPr>
            <a:endParaRPr lang="da-DK" sz="2000" b="1" u="sng" dirty="0" smtClean="0"/>
          </a:p>
          <a:p>
            <a:r>
              <a:rPr lang="da-DK" sz="2000" dirty="0"/>
              <a:t>G</a:t>
            </a:r>
            <a:r>
              <a:rPr lang="da-DK" sz="2000" dirty="0" smtClean="0"/>
              <a:t>rundighed omkring implementering af velfærdsteknologi.</a:t>
            </a:r>
          </a:p>
          <a:p>
            <a:pPr marL="0" indent="0">
              <a:buNone/>
            </a:pPr>
            <a:endParaRPr lang="da-DK" sz="2000" dirty="0" smtClean="0"/>
          </a:p>
          <a:p>
            <a:r>
              <a:rPr lang="da-DK" sz="2000" dirty="0" smtClean="0"/>
              <a:t>Grundighed i kommunikation og tydelighed i budskabet til dagplejerne omkring tilsynet. Hvornår, hvordan og hvorfor. Rammer og formål.</a:t>
            </a:r>
          </a:p>
          <a:p>
            <a:pPr marL="0" indent="0">
              <a:buNone/>
            </a:pPr>
            <a:endParaRPr lang="da-DK" sz="2000" dirty="0" smtClean="0"/>
          </a:p>
          <a:p>
            <a:r>
              <a:rPr lang="da-DK" sz="2000" dirty="0"/>
              <a:t>O</a:t>
            </a:r>
            <a:r>
              <a:rPr lang="da-DK" sz="2000" dirty="0" smtClean="0"/>
              <a:t>pmærksomhed fra dagplejepædagogerne på hvordan og i hvilket sprog der skrives. Herunder også ”sprog skaber”.</a:t>
            </a:r>
          </a:p>
          <a:p>
            <a:pPr marL="0" indent="0">
              <a:buNone/>
            </a:pPr>
            <a:endParaRPr lang="da-DK" sz="2000" dirty="0" smtClean="0"/>
          </a:p>
          <a:p>
            <a:r>
              <a:rPr lang="da-DK" sz="2000" dirty="0" smtClean="0"/>
              <a:t>Fokus på differentiering og værdibaseret tilgang.</a:t>
            </a:r>
          </a:p>
          <a:p>
            <a:pPr marL="0" indent="0">
              <a:buNone/>
            </a:pPr>
            <a:endParaRPr lang="da-DK" sz="2000" dirty="0" smtClean="0"/>
          </a:p>
          <a:p>
            <a:pPr lvl="0"/>
            <a:r>
              <a:rPr lang="da-DK" sz="2000" dirty="0" smtClean="0"/>
              <a:t>På tilsynet: For dagplejepædagogen at holde fokus </a:t>
            </a:r>
            <a:r>
              <a:rPr lang="da-DK" sz="2000" dirty="0"/>
              <a:t>og koncentration, både at skulle skrive </a:t>
            </a:r>
            <a:r>
              <a:rPr lang="da-DK" sz="2000" dirty="0" smtClean="0"/>
              <a:t>og være nærværende </a:t>
            </a:r>
            <a:r>
              <a:rPr lang="da-DK" sz="2000" dirty="0"/>
              <a:t>og interesseret</a:t>
            </a:r>
            <a:r>
              <a:rPr lang="da-DK" sz="2000" dirty="0" smtClean="0"/>
              <a:t>.</a:t>
            </a:r>
          </a:p>
          <a:p>
            <a:pPr marL="0" lvl="0" indent="0">
              <a:buNone/>
            </a:pPr>
            <a:endParaRPr lang="da-DK" sz="2000" dirty="0" smtClean="0"/>
          </a:p>
          <a:p>
            <a:r>
              <a:rPr lang="da-DK" sz="2000" dirty="0"/>
              <a:t>Målrettet indsats </a:t>
            </a:r>
            <a:r>
              <a:rPr lang="da-DK" sz="2000" dirty="0" smtClean="0"/>
              <a:t>fra dagplejepædagogen på at </a:t>
            </a:r>
            <a:r>
              <a:rPr lang="da-DK" sz="2000" dirty="0"/>
              <a:t>holde tiden/holde dialogen </a:t>
            </a:r>
            <a:r>
              <a:rPr lang="da-DK" sz="2000" dirty="0" smtClean="0"/>
              <a:t>på sporet.</a:t>
            </a:r>
            <a:endParaRPr lang="da-DK" sz="2000" dirty="0"/>
          </a:p>
          <a:p>
            <a:pPr lvl="0"/>
            <a:endParaRPr lang="da-DK" dirty="0"/>
          </a:p>
          <a:p>
            <a:endParaRPr lang="da-DK" dirty="0" smtClean="0"/>
          </a:p>
          <a:p>
            <a:endParaRPr lang="da-DK" dirty="0" smtClean="0"/>
          </a:p>
          <a:p>
            <a:endParaRPr lang="da-DK" dirty="0" smtClean="0"/>
          </a:p>
          <a:p>
            <a:endParaRPr lang="da-DK" dirty="0"/>
          </a:p>
        </p:txBody>
      </p:sp>
    </p:spTree>
    <p:extLst>
      <p:ext uri="{BB962C8B-B14F-4D97-AF65-F5344CB8AC3E}">
        <p14:creationId xmlns:p14="http://schemas.microsoft.com/office/powerpoint/2010/main" val="18256111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694006" y="541992"/>
            <a:ext cx="10553700" cy="5335299"/>
          </a:xfrm>
        </p:spPr>
        <p:txBody>
          <a:bodyPr/>
          <a:lstStyle/>
          <a:p>
            <a:pPr lvl="0"/>
            <a:r>
              <a:rPr lang="da-DK" sz="2000" dirty="0" smtClean="0"/>
              <a:t>Aftal ny </a:t>
            </a:r>
            <a:r>
              <a:rPr lang="da-DK" sz="2000" dirty="0"/>
              <a:t>dato for tilsyn i god </a:t>
            </a:r>
            <a:r>
              <a:rPr lang="da-DK" sz="2000" dirty="0" smtClean="0"/>
              <a:t>tid, så dagplejeren kan begynde sin forberedelse så det passer i forhold til arbejdsforhold og den børnegruppe hun har.</a:t>
            </a:r>
          </a:p>
          <a:p>
            <a:pPr marL="0" lvl="0" indent="0">
              <a:buNone/>
            </a:pPr>
            <a:endParaRPr lang="da-DK" sz="2000" dirty="0"/>
          </a:p>
          <a:p>
            <a:r>
              <a:rPr lang="da-DK" sz="2000" dirty="0" smtClean="0"/>
              <a:t>Arbejd med kontrakt, time out og afslutning (se fig.)</a:t>
            </a:r>
          </a:p>
          <a:p>
            <a:pPr marL="0" lvl="0" indent="0">
              <a:buNone/>
            </a:pPr>
            <a:r>
              <a:rPr lang="da-DK" sz="2000" dirty="0" smtClean="0"/>
              <a:t>   Rund </a:t>
            </a:r>
            <a:r>
              <a:rPr lang="da-DK" sz="2000" dirty="0"/>
              <a:t>tilsynet af med et metaperspektiv på tilsynet – </a:t>
            </a:r>
            <a:r>
              <a:rPr lang="da-DK" sz="2000" dirty="0" smtClean="0"/>
              <a:t>giv </a:t>
            </a:r>
            <a:r>
              <a:rPr lang="da-DK" sz="2000" dirty="0"/>
              <a:t>dagplejeren mulighed for at kommentere </a:t>
            </a:r>
            <a:r>
              <a:rPr lang="da-DK" sz="2000" dirty="0" smtClean="0"/>
              <a:t>            </a:t>
            </a:r>
          </a:p>
          <a:p>
            <a:pPr marL="0" lvl="0" indent="0">
              <a:buNone/>
            </a:pPr>
            <a:r>
              <a:rPr lang="da-DK" sz="2000" dirty="0"/>
              <a:t> </a:t>
            </a:r>
            <a:r>
              <a:rPr lang="da-DK" sz="2000" dirty="0" smtClean="0"/>
              <a:t>  på </a:t>
            </a:r>
            <a:r>
              <a:rPr lang="da-DK" sz="2000" dirty="0"/>
              <a:t>det. En samtale om samtalen</a:t>
            </a:r>
            <a:r>
              <a:rPr lang="da-DK" sz="2000" dirty="0" smtClean="0"/>
              <a:t>.</a:t>
            </a:r>
            <a:endParaRPr lang="da-DK" sz="2000" dirty="0"/>
          </a:p>
          <a:p>
            <a:endParaRPr lang="da-DK" sz="2000" dirty="0"/>
          </a:p>
          <a:p>
            <a:endParaRPr lang="da-DK" sz="2000" dirty="0"/>
          </a:p>
          <a:p>
            <a:endParaRPr lang="da-DK" sz="2000" dirty="0"/>
          </a:p>
          <a:p>
            <a:pPr marL="0" indent="0">
              <a:buNone/>
            </a:pPr>
            <a:endParaRPr lang="da-DK" dirty="0"/>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223" y="3209641"/>
            <a:ext cx="6572530" cy="3339099"/>
          </a:xfrm>
          <a:prstGeom prst="rect">
            <a:avLst/>
          </a:prstGeom>
        </p:spPr>
      </p:pic>
    </p:spTree>
    <p:extLst>
      <p:ext uri="{BB962C8B-B14F-4D97-AF65-F5344CB8AC3E}">
        <p14:creationId xmlns:p14="http://schemas.microsoft.com/office/powerpoint/2010/main" val="1466600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758536" y="831273"/>
            <a:ext cx="10647218" cy="5574289"/>
          </a:xfrm>
        </p:spPr>
        <p:txBody>
          <a:bodyPr>
            <a:normAutofit/>
          </a:bodyPr>
          <a:lstStyle/>
          <a:p>
            <a:pPr marL="0" indent="0">
              <a:buNone/>
            </a:pPr>
            <a:endParaRPr lang="da-DK" sz="2000" u="sng" dirty="0" smtClean="0"/>
          </a:p>
          <a:p>
            <a:pPr marL="0" indent="0">
              <a:buNone/>
            </a:pPr>
            <a:r>
              <a:rPr lang="da-DK" sz="2000" u="sng" dirty="0" smtClean="0"/>
              <a:t>Hvor er vi på vej hen…?</a:t>
            </a:r>
          </a:p>
          <a:p>
            <a:pPr marL="0" indent="0">
              <a:buNone/>
            </a:pPr>
            <a:endParaRPr lang="da-DK" sz="2000" dirty="0" smtClean="0"/>
          </a:p>
          <a:p>
            <a:r>
              <a:rPr lang="da-DK" sz="2000" dirty="0" smtClean="0"/>
              <a:t>Udvide brugen af vores intranet.</a:t>
            </a:r>
          </a:p>
          <a:p>
            <a:endParaRPr lang="da-DK" sz="2000" dirty="0"/>
          </a:p>
          <a:p>
            <a:r>
              <a:rPr lang="da-DK" sz="2000" dirty="0" smtClean="0"/>
              <a:t>”Hjernen og hjertet” kobles op på tilsynsskemaet.</a:t>
            </a:r>
          </a:p>
          <a:p>
            <a:pPr marL="0" indent="0">
              <a:buNone/>
            </a:pPr>
            <a:endParaRPr lang="da-DK" sz="2000" dirty="0" smtClean="0"/>
          </a:p>
          <a:p>
            <a:r>
              <a:rPr lang="da-DK" sz="2000" dirty="0" smtClean="0"/>
              <a:t>Løbende evaluering og justering.</a:t>
            </a:r>
            <a:endParaRPr lang="da-DK" sz="2000" dirty="0"/>
          </a:p>
        </p:txBody>
      </p:sp>
    </p:spTree>
    <p:extLst>
      <p:ext uri="{BB962C8B-B14F-4D97-AF65-F5344CB8AC3E}">
        <p14:creationId xmlns:p14="http://schemas.microsoft.com/office/powerpoint/2010/main" val="3764462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sz="4800" dirty="0" smtClean="0"/>
              <a:t>TILSYN I HERNING KOMMUNE</a:t>
            </a:r>
            <a:endParaRPr lang="da-DK" sz="4800" dirty="0"/>
          </a:p>
        </p:txBody>
      </p:sp>
      <p:sp>
        <p:nvSpPr>
          <p:cNvPr id="3" name="Undertitel 2"/>
          <p:cNvSpPr>
            <a:spLocks noGrp="1"/>
          </p:cNvSpPr>
          <p:nvPr>
            <p:ph type="subTitle" idx="1"/>
          </p:nvPr>
        </p:nvSpPr>
        <p:spPr/>
        <p:txBody>
          <a:bodyPr/>
          <a:lstStyle/>
          <a:p>
            <a:r>
              <a:rPr lang="da-DK" dirty="0" smtClean="0"/>
              <a:t>Fra en dagplejers perspektiv</a:t>
            </a:r>
            <a:endParaRPr lang="da-DK" dirty="0"/>
          </a:p>
        </p:txBody>
      </p:sp>
    </p:spTree>
    <p:extLst>
      <p:ext uri="{BB962C8B-B14F-4D97-AF65-F5344CB8AC3E}">
        <p14:creationId xmlns:p14="http://schemas.microsoft.com/office/powerpoint/2010/main" val="315751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685" y="359335"/>
            <a:ext cx="2438740" cy="2438740"/>
          </a:xfrm>
          <a:prstGeom prst="rect">
            <a:avLst/>
          </a:prstGeom>
        </p:spPr>
      </p:pic>
      <p:sp>
        <p:nvSpPr>
          <p:cNvPr id="3" name="Højrepil 2"/>
          <p:cNvSpPr/>
          <p:nvPr/>
        </p:nvSpPr>
        <p:spPr>
          <a:xfrm rot="20083649">
            <a:off x="4879420" y="2796710"/>
            <a:ext cx="2660905" cy="969264"/>
          </a:xfrm>
          <a:prstGeom prst="rightArrow">
            <a:avLst>
              <a:gd name="adj1" fmla="val 48508"/>
              <a:gd name="adj2" fmla="val 50000"/>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012" y="3907801"/>
            <a:ext cx="2424413" cy="2514736"/>
          </a:xfrm>
          <a:prstGeom prst="rect">
            <a:avLst/>
          </a:prstGeom>
        </p:spPr>
      </p:pic>
      <p:sp>
        <p:nvSpPr>
          <p:cNvPr id="5" name="Nedadgående pil 4"/>
          <p:cNvSpPr/>
          <p:nvPr/>
        </p:nvSpPr>
        <p:spPr>
          <a:xfrm>
            <a:off x="3036402" y="2798075"/>
            <a:ext cx="969264" cy="966533"/>
          </a:xfrm>
          <a:prstGeom prst="downArrow">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3379" y="520118"/>
            <a:ext cx="2235394" cy="2286198"/>
          </a:xfrm>
          <a:prstGeom prst="rect">
            <a:avLst/>
          </a:prstGeom>
        </p:spPr>
      </p:pic>
      <p:sp>
        <p:nvSpPr>
          <p:cNvPr id="8" name="Nedadgående pil 7"/>
          <p:cNvSpPr/>
          <p:nvPr/>
        </p:nvSpPr>
        <p:spPr>
          <a:xfrm>
            <a:off x="8520823" y="3075808"/>
            <a:ext cx="969264" cy="966533"/>
          </a:xfrm>
          <a:prstGeom prst="downArrow">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551097" y="4557083"/>
            <a:ext cx="4908716" cy="1015663"/>
          </a:xfrm>
          <a:prstGeom prst="rect">
            <a:avLst/>
          </a:prstGeom>
          <a:noFill/>
        </p:spPr>
        <p:txBody>
          <a:bodyPr wrap="none" lIns="91440" tIns="45720" rIns="91440" bIns="45720">
            <a:spAutoFit/>
          </a:bodyPr>
          <a:lstStyle/>
          <a:p>
            <a:pPr algn="ctr"/>
            <a:r>
              <a:rPr lang="da-DK" sz="6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Planlægning</a:t>
            </a:r>
            <a:endParaRPr lang="da-DK" sz="6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732504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80">
                                          <p:stCondLst>
                                            <p:cond delay="0"/>
                                          </p:stCondLst>
                                        </p:cTn>
                                        <p:tgtEl>
                                          <p:spTgt spid="11"/>
                                        </p:tgtEl>
                                      </p:cBhvr>
                                    </p:animEffect>
                                    <p:anim calcmode="lin" valueType="num">
                                      <p:cBhvr>
                                        <p:cTn id="3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
                                        </p:tgtEl>
                                      </p:cBhvr>
                                      <p:to x="100000" y="60000"/>
                                    </p:animScale>
                                    <p:animScale>
                                      <p:cBhvr>
                                        <p:cTn id="44" dur="166" decel="50000">
                                          <p:stCondLst>
                                            <p:cond delay="676"/>
                                          </p:stCondLst>
                                        </p:cTn>
                                        <p:tgtEl>
                                          <p:spTgt spid="11"/>
                                        </p:tgtEl>
                                      </p:cBhvr>
                                      <p:to x="100000" y="100000"/>
                                    </p:animScale>
                                    <p:animScale>
                                      <p:cBhvr>
                                        <p:cTn id="45" dur="26">
                                          <p:stCondLst>
                                            <p:cond delay="1312"/>
                                          </p:stCondLst>
                                        </p:cTn>
                                        <p:tgtEl>
                                          <p:spTgt spid="11"/>
                                        </p:tgtEl>
                                      </p:cBhvr>
                                      <p:to x="100000" y="80000"/>
                                    </p:animScale>
                                    <p:animScale>
                                      <p:cBhvr>
                                        <p:cTn id="46" dur="166" decel="50000">
                                          <p:stCondLst>
                                            <p:cond delay="1338"/>
                                          </p:stCondLst>
                                        </p:cTn>
                                        <p:tgtEl>
                                          <p:spTgt spid="11"/>
                                        </p:tgtEl>
                                      </p:cBhvr>
                                      <p:to x="100000" y="100000"/>
                                    </p:animScale>
                                    <p:animScale>
                                      <p:cBhvr>
                                        <p:cTn id="47" dur="26">
                                          <p:stCondLst>
                                            <p:cond delay="1642"/>
                                          </p:stCondLst>
                                        </p:cTn>
                                        <p:tgtEl>
                                          <p:spTgt spid="11"/>
                                        </p:tgtEl>
                                      </p:cBhvr>
                                      <p:to x="100000" y="90000"/>
                                    </p:animScale>
                                    <p:animScale>
                                      <p:cBhvr>
                                        <p:cTn id="48" dur="166" decel="50000">
                                          <p:stCondLst>
                                            <p:cond delay="1668"/>
                                          </p:stCondLst>
                                        </p:cTn>
                                        <p:tgtEl>
                                          <p:spTgt spid="11"/>
                                        </p:tgtEl>
                                      </p:cBhvr>
                                      <p:to x="100000" y="100000"/>
                                    </p:animScale>
                                    <p:animScale>
                                      <p:cBhvr>
                                        <p:cTn id="49" dur="26">
                                          <p:stCondLst>
                                            <p:cond delay="1808"/>
                                          </p:stCondLst>
                                        </p:cTn>
                                        <p:tgtEl>
                                          <p:spTgt spid="11"/>
                                        </p:tgtEl>
                                      </p:cBhvr>
                                      <p:to x="100000" y="95000"/>
                                    </p:animScale>
                                    <p:animScale>
                                      <p:cBhvr>
                                        <p:cTn id="5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2509529" y="2598019"/>
            <a:ext cx="2537875" cy="923330"/>
          </a:xfrm>
          <a:prstGeom prst="rect">
            <a:avLst/>
          </a:prstGeom>
          <a:noFill/>
        </p:spPr>
        <p:txBody>
          <a:bodyPr wrap="none" lIns="91440" tIns="45720" rIns="91440" bIns="45720">
            <a:spAutoFit/>
          </a:bodyPr>
          <a:lstStyle/>
          <a:p>
            <a:pPr algn="ctr"/>
            <a:r>
              <a:rPr lang="da-DK"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KULTUR</a:t>
            </a:r>
            <a:endParaRPr lang="da-DK"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7" name="Rektangel 6"/>
          <p:cNvSpPr/>
          <p:nvPr/>
        </p:nvSpPr>
        <p:spPr>
          <a:xfrm>
            <a:off x="7675989" y="2667227"/>
            <a:ext cx="2379177" cy="923330"/>
          </a:xfrm>
          <a:prstGeom prst="rect">
            <a:avLst/>
          </a:prstGeom>
          <a:noFill/>
        </p:spPr>
        <p:txBody>
          <a:bodyPr wrap="none" lIns="91440" tIns="45720" rIns="91440" bIns="45720">
            <a:spAutoFit/>
          </a:bodyPr>
          <a:lstStyle/>
          <a:p>
            <a:pPr algn="ctr"/>
            <a:r>
              <a:rPr lang="da-DK"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NATUR</a:t>
            </a:r>
            <a:endParaRPr lang="da-DK"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Billede 5"/>
          <p:cNvPicPr>
            <a:picLocks noChangeAspect="1"/>
          </p:cNvPicPr>
          <p:nvPr/>
        </p:nvPicPr>
        <p:blipFill rotWithShape="1">
          <a:blip r:embed="rId2">
            <a:extLst>
              <a:ext uri="{28A0092B-C50C-407E-A947-70E740481C1C}">
                <a14:useLocalDpi xmlns:a14="http://schemas.microsoft.com/office/drawing/2010/main" val="0"/>
              </a:ext>
            </a:extLst>
          </a:blip>
          <a:srcRect l="11485" r="13632"/>
          <a:stretch/>
        </p:blipFill>
        <p:spPr>
          <a:xfrm rot="21425259">
            <a:off x="5723314" y="3044821"/>
            <a:ext cx="4203472" cy="3157537"/>
          </a:xfrm>
          <a:prstGeom prst="rect">
            <a:avLst/>
          </a:prstGeom>
        </p:spPr>
      </p:pic>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l="14792" r="6667"/>
          <a:stretch/>
        </p:blipFill>
        <p:spPr>
          <a:xfrm rot="4616055">
            <a:off x="1679753" y="3138001"/>
            <a:ext cx="3687376" cy="2640826"/>
          </a:xfrm>
          <a:prstGeom prst="rect">
            <a:avLst/>
          </a:prstGeom>
        </p:spPr>
      </p:pic>
      <p:pic>
        <p:nvPicPr>
          <p:cNvPr id="5" name="Billede 4"/>
          <p:cNvPicPr>
            <a:picLocks noChangeAspect="1"/>
          </p:cNvPicPr>
          <p:nvPr/>
        </p:nvPicPr>
        <p:blipFill rotWithShape="1">
          <a:blip r:embed="rId4">
            <a:extLst>
              <a:ext uri="{28A0092B-C50C-407E-A947-70E740481C1C}">
                <a14:useLocalDpi xmlns:a14="http://schemas.microsoft.com/office/drawing/2010/main" val="0"/>
              </a:ext>
            </a:extLst>
          </a:blip>
          <a:srcRect l="17081" t="14207" r="5141" b="10614"/>
          <a:stretch/>
        </p:blipFill>
        <p:spPr>
          <a:xfrm rot="405682">
            <a:off x="2492590" y="652069"/>
            <a:ext cx="4369619" cy="2375806"/>
          </a:xfrm>
          <a:prstGeom prst="rect">
            <a:avLst/>
          </a:prstGeom>
        </p:spPr>
      </p:pic>
      <p:pic>
        <p:nvPicPr>
          <p:cNvPr id="2" name="Bille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87230">
            <a:off x="7140226" y="981396"/>
            <a:ext cx="4417621" cy="2484912"/>
          </a:xfrm>
          <a:prstGeom prst="rect">
            <a:avLst/>
          </a:prstGeom>
        </p:spPr>
      </p:pic>
    </p:spTree>
    <p:extLst>
      <p:ext uri="{BB962C8B-B14F-4D97-AF65-F5344CB8AC3E}">
        <p14:creationId xmlns:p14="http://schemas.microsoft.com/office/powerpoint/2010/main" val="324072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5252727" y="3737263"/>
            <a:ext cx="6334125" cy="2647950"/>
          </a:xfrm>
          <a:prstGeom prst="rect">
            <a:avLst/>
          </a:prstGeom>
        </p:spPr>
      </p:pic>
      <p:sp>
        <p:nvSpPr>
          <p:cNvPr id="4" name="Rektangel 3"/>
          <p:cNvSpPr/>
          <p:nvPr/>
        </p:nvSpPr>
        <p:spPr>
          <a:xfrm>
            <a:off x="7246322" y="713980"/>
            <a:ext cx="3062056" cy="769441"/>
          </a:xfrm>
          <a:prstGeom prst="rect">
            <a:avLst/>
          </a:prstGeom>
          <a:noFill/>
        </p:spPr>
        <p:txBody>
          <a:bodyPr wrap="none" lIns="91440" tIns="45720" rIns="91440" bIns="45720">
            <a:spAutoFit/>
          </a:bodyPr>
          <a:lstStyle/>
          <a:p>
            <a:pPr algn="ctr"/>
            <a:r>
              <a:rPr lang="da-DK" sz="4400" b="1" cap="none" spc="50" dirty="0" smtClean="0">
                <a:ln w="0"/>
                <a:solidFill>
                  <a:schemeClr val="bg2"/>
                </a:solidFill>
                <a:effectLst>
                  <a:innerShdw blurRad="63500" dist="50800" dir="13500000">
                    <a:srgbClr val="000000">
                      <a:alpha val="50000"/>
                    </a:srgbClr>
                  </a:innerShdw>
                </a:effectLst>
              </a:rPr>
              <a:t>Inspiration</a:t>
            </a:r>
            <a:endParaRPr lang="da-DK" sz="4400" b="1" cap="none" spc="50" dirty="0">
              <a:ln w="0"/>
              <a:solidFill>
                <a:schemeClr val="bg2"/>
              </a:solidFill>
              <a:effectLst>
                <a:innerShdw blurRad="63500" dist="50800" dir="13500000">
                  <a:srgbClr val="000000">
                    <a:alpha val="50000"/>
                  </a:srgbClr>
                </a:innerShdw>
              </a:effectLst>
            </a:endParaRPr>
          </a:p>
        </p:txBody>
      </p:sp>
      <p:sp>
        <p:nvSpPr>
          <p:cNvPr id="5" name="Rektangel 4"/>
          <p:cNvSpPr/>
          <p:nvPr/>
        </p:nvSpPr>
        <p:spPr>
          <a:xfrm>
            <a:off x="2389443" y="5353338"/>
            <a:ext cx="2863284" cy="769441"/>
          </a:xfrm>
          <a:prstGeom prst="rect">
            <a:avLst/>
          </a:prstGeom>
          <a:noFill/>
        </p:spPr>
        <p:txBody>
          <a:bodyPr wrap="none" lIns="91440" tIns="45720" rIns="91440" bIns="45720">
            <a:spAutoFit/>
          </a:bodyPr>
          <a:lstStyle/>
          <a:p>
            <a:pPr algn="ctr"/>
            <a:r>
              <a:rPr lang="da-DK" sz="4400" b="1" cap="none" spc="50" dirty="0" smtClean="0">
                <a:ln w="0"/>
                <a:solidFill>
                  <a:schemeClr val="bg2"/>
                </a:solidFill>
                <a:effectLst>
                  <a:innerShdw blurRad="63500" dist="50800" dir="13500000">
                    <a:srgbClr val="000000">
                      <a:alpha val="50000"/>
                    </a:srgbClr>
                  </a:innerShdw>
                </a:effectLst>
              </a:rPr>
              <a:t>Eksempel</a:t>
            </a:r>
            <a:endParaRPr lang="da-DK" sz="4400" b="1" cap="none" spc="50" dirty="0">
              <a:ln w="0"/>
              <a:solidFill>
                <a:schemeClr val="bg2"/>
              </a:solidFill>
              <a:effectLst>
                <a:innerShdw blurRad="63500" dist="50800" dir="13500000">
                  <a:srgbClr val="000000">
                    <a:alpha val="50000"/>
                  </a:srgbClr>
                </a:innerShdw>
              </a:effectLst>
            </a:endParaRPr>
          </a:p>
        </p:txBody>
      </p:sp>
      <p:pic>
        <p:nvPicPr>
          <p:cNvPr id="6" name="Billede 5"/>
          <p:cNvPicPr>
            <a:picLocks noChangeAspect="1"/>
          </p:cNvPicPr>
          <p:nvPr/>
        </p:nvPicPr>
        <p:blipFill>
          <a:blip r:embed="rId3"/>
          <a:stretch>
            <a:fillRect/>
          </a:stretch>
        </p:blipFill>
        <p:spPr>
          <a:xfrm>
            <a:off x="1952625" y="509588"/>
            <a:ext cx="4498975" cy="4209856"/>
          </a:xfrm>
          <a:prstGeom prst="rect">
            <a:avLst/>
          </a:prstGeom>
        </p:spPr>
      </p:pic>
    </p:spTree>
    <p:extLst>
      <p:ext uri="{BB962C8B-B14F-4D97-AF65-F5344CB8AC3E}">
        <p14:creationId xmlns:p14="http://schemas.microsoft.com/office/powerpoint/2010/main" val="10838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Proces</a:t>
            </a:r>
            <a:endParaRPr lang="da-DK" dirty="0"/>
          </a:p>
        </p:txBody>
      </p:sp>
      <p:sp>
        <p:nvSpPr>
          <p:cNvPr id="3" name="Pladsholder til indhold 2"/>
          <p:cNvSpPr>
            <a:spLocks noGrp="1"/>
          </p:cNvSpPr>
          <p:nvPr>
            <p:ph idx="1"/>
          </p:nvPr>
        </p:nvSpPr>
        <p:spPr/>
        <p:txBody>
          <a:bodyPr/>
          <a:lstStyle/>
          <a:p>
            <a:r>
              <a:rPr lang="da-DK" dirty="0" smtClean="0"/>
              <a:t>Styr på processer og struktur – tid til kerneopgaven</a:t>
            </a:r>
          </a:p>
          <a:p>
            <a:r>
              <a:rPr lang="da-DK" dirty="0" smtClean="0"/>
              <a:t>Det veldefinerede arbejdsfællesskab</a:t>
            </a:r>
          </a:p>
          <a:p>
            <a:r>
              <a:rPr lang="da-DK" dirty="0" smtClean="0"/>
              <a:t>Medledelse</a:t>
            </a:r>
          </a:p>
          <a:p>
            <a:r>
              <a:rPr lang="da-DK" dirty="0" smtClean="0"/>
              <a:t>Faglighed vs. budget</a:t>
            </a:r>
          </a:p>
          <a:p>
            <a:r>
              <a:rPr lang="da-DK" dirty="0" smtClean="0"/>
              <a:t>Sikker drift</a:t>
            </a:r>
          </a:p>
          <a:p>
            <a:pPr lvl="1"/>
            <a:r>
              <a:rPr lang="da-DK" dirty="0" smtClean="0"/>
              <a:t>Store tilpasningsrunder</a:t>
            </a:r>
          </a:p>
          <a:p>
            <a:pPr lvl="1"/>
            <a:r>
              <a:rPr lang="da-DK" dirty="0" smtClean="0"/>
              <a:t>Skarpt på fokus på drift så der kan udvikles på den lange bane</a:t>
            </a:r>
          </a:p>
          <a:p>
            <a:r>
              <a:rPr lang="da-DK" dirty="0" smtClean="0"/>
              <a:t>Den professionelle relation</a:t>
            </a:r>
          </a:p>
          <a:p>
            <a:r>
              <a:rPr lang="da-DK" dirty="0" smtClean="0"/>
              <a:t>Fokus på embedsmandens rolle i den politiske styrede organisation</a:t>
            </a:r>
            <a:endParaRPr lang="da-DK" dirty="0"/>
          </a:p>
        </p:txBody>
      </p:sp>
    </p:spTree>
    <p:extLst>
      <p:ext uri="{BB962C8B-B14F-4D97-AF65-F5344CB8AC3E}">
        <p14:creationId xmlns:p14="http://schemas.microsoft.com/office/powerpoint/2010/main" val="927554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2"/>
          <a:srcRect l="1716" t="709" r="2242"/>
          <a:stretch/>
        </p:blipFill>
        <p:spPr>
          <a:xfrm>
            <a:off x="1822182" y="593766"/>
            <a:ext cx="4649870" cy="4473658"/>
          </a:xfrm>
          <a:prstGeom prst="rect">
            <a:avLst/>
          </a:prstGeom>
        </p:spPr>
      </p:pic>
      <p:pic>
        <p:nvPicPr>
          <p:cNvPr id="6" name="Billede 5"/>
          <p:cNvPicPr>
            <a:picLocks noChangeAspect="1"/>
          </p:cNvPicPr>
          <p:nvPr/>
        </p:nvPicPr>
        <p:blipFill rotWithShape="1">
          <a:blip r:embed="rId3"/>
          <a:srcRect l="874" t="1668" r="1735" b="5439"/>
          <a:stretch/>
        </p:blipFill>
        <p:spPr>
          <a:xfrm>
            <a:off x="6555180" y="3749263"/>
            <a:ext cx="5106390" cy="2636322"/>
          </a:xfrm>
          <a:prstGeom prst="rect">
            <a:avLst/>
          </a:prstGeom>
        </p:spPr>
      </p:pic>
    </p:spTree>
    <p:extLst>
      <p:ext uri="{BB962C8B-B14F-4D97-AF65-F5344CB8AC3E}">
        <p14:creationId xmlns:p14="http://schemas.microsoft.com/office/powerpoint/2010/main" val="3789000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849030" y="2516073"/>
            <a:ext cx="7776489" cy="923330"/>
          </a:xfrm>
          <a:prstGeom prst="rect">
            <a:avLst/>
          </a:prstGeom>
          <a:noFill/>
        </p:spPr>
        <p:txBody>
          <a:bodyPr wrap="none" lIns="91440" tIns="45720" rIns="91440" bIns="45720">
            <a:spAutoFit/>
          </a:bodyPr>
          <a:lstStyle/>
          <a:p>
            <a:pPr algn="ctr"/>
            <a:r>
              <a:rPr lang="da-DK"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Hele gruppens samspil</a:t>
            </a:r>
            <a:endParaRPr lang="da-DK"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Rektangel 2"/>
          <p:cNvSpPr/>
          <p:nvPr/>
        </p:nvSpPr>
        <p:spPr>
          <a:xfrm>
            <a:off x="6089841" y="4665506"/>
            <a:ext cx="3954929" cy="923330"/>
          </a:xfrm>
          <a:prstGeom prst="rect">
            <a:avLst/>
          </a:prstGeom>
          <a:noFill/>
        </p:spPr>
        <p:txBody>
          <a:bodyPr wrap="none" lIns="91440" tIns="45720" rIns="91440" bIns="45720">
            <a:spAutoFit/>
          </a:bodyPr>
          <a:lstStyle/>
          <a:p>
            <a:pPr algn="ctr"/>
            <a:r>
              <a:rPr lang="da-DK"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Egen trivsel</a:t>
            </a:r>
            <a:endParaRPr lang="da-DK"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005489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2466373" y="153159"/>
            <a:ext cx="4085644" cy="2590633"/>
          </a:xfrm>
          <a:prstGeom prst="rect">
            <a:avLst/>
          </a:prstGeom>
        </p:spPr>
      </p:pic>
      <p:sp>
        <p:nvSpPr>
          <p:cNvPr id="4" name="Nedadgående pil 3"/>
          <p:cNvSpPr/>
          <p:nvPr/>
        </p:nvSpPr>
        <p:spPr>
          <a:xfrm>
            <a:off x="3916766" y="3066118"/>
            <a:ext cx="969264" cy="966533"/>
          </a:xfrm>
          <a:prstGeom prst="downArrow">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700" y="4293536"/>
            <a:ext cx="2021520" cy="2021520"/>
          </a:xfrm>
          <a:prstGeom prst="rect">
            <a:avLst/>
          </a:prstGeom>
        </p:spPr>
      </p:pic>
      <p:sp>
        <p:nvSpPr>
          <p:cNvPr id="6" name="Nedadgående pil 5"/>
          <p:cNvSpPr/>
          <p:nvPr/>
        </p:nvSpPr>
        <p:spPr>
          <a:xfrm rot="14428597">
            <a:off x="6067385" y="3932224"/>
            <a:ext cx="969264" cy="966533"/>
          </a:xfrm>
          <a:prstGeom prst="downArrow">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p:nvSpPr>
        <p:spPr>
          <a:xfrm rot="1092523">
            <a:off x="6141236" y="3647931"/>
            <a:ext cx="5878533" cy="769441"/>
          </a:xfrm>
          <a:prstGeom prst="rect">
            <a:avLst/>
          </a:prstGeom>
          <a:noFill/>
        </p:spPr>
        <p:txBody>
          <a:bodyPr wrap="none" lIns="91440" tIns="45720" rIns="91440" bIns="45720">
            <a:spAutoFit/>
          </a:bodyPr>
          <a:lstStyle/>
          <a:p>
            <a:pPr algn="ctr"/>
            <a:r>
              <a:rPr lang="da-DK" sz="4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Refleksions-</a:t>
            </a:r>
            <a:r>
              <a:rPr lang="da-DK" sz="4400" b="1" cap="none" spc="0"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spørsmål</a:t>
            </a:r>
            <a:endParaRPr lang="da-DK" sz="4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868560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2924" y="624110"/>
            <a:ext cx="8911687" cy="943433"/>
          </a:xfrm>
        </p:spPr>
        <p:txBody>
          <a:bodyPr/>
          <a:lstStyle/>
          <a:p>
            <a:pPr algn="ctr"/>
            <a:r>
              <a:rPr lang="da-DK" dirty="0" smtClean="0"/>
              <a:t>Evaluering</a:t>
            </a:r>
            <a:endParaRPr lang="da-DK" dirty="0"/>
          </a:p>
        </p:txBody>
      </p:sp>
      <p:sp>
        <p:nvSpPr>
          <p:cNvPr id="3" name="Pladsholder til tekst 2"/>
          <p:cNvSpPr>
            <a:spLocks noGrp="1"/>
          </p:cNvSpPr>
          <p:nvPr>
            <p:ph type="body" idx="1"/>
          </p:nvPr>
        </p:nvSpPr>
        <p:spPr>
          <a:xfrm>
            <a:off x="2939373" y="1567543"/>
            <a:ext cx="3992732" cy="405160"/>
          </a:xfrm>
        </p:spPr>
        <p:txBody>
          <a:bodyPr/>
          <a:lstStyle/>
          <a:p>
            <a:r>
              <a:rPr lang="da-DK" dirty="0" smtClean="0"/>
              <a:t>Ulemper</a:t>
            </a:r>
            <a:endParaRPr lang="da-DK" dirty="0"/>
          </a:p>
        </p:txBody>
      </p:sp>
      <p:sp>
        <p:nvSpPr>
          <p:cNvPr id="4" name="Pladsholder til indhold 3"/>
          <p:cNvSpPr>
            <a:spLocks noGrp="1"/>
          </p:cNvSpPr>
          <p:nvPr>
            <p:ph sz="half" idx="2"/>
          </p:nvPr>
        </p:nvSpPr>
        <p:spPr>
          <a:xfrm>
            <a:off x="2589212" y="2104571"/>
            <a:ext cx="4342893" cy="3798455"/>
          </a:xfrm>
        </p:spPr>
        <p:txBody>
          <a:bodyPr/>
          <a:lstStyle/>
          <a:p>
            <a:r>
              <a:rPr lang="da-DK" dirty="0" smtClean="0"/>
              <a:t>Nogle har svært ved IT</a:t>
            </a:r>
          </a:p>
          <a:p>
            <a:r>
              <a:rPr lang="da-DK" dirty="0" smtClean="0"/>
              <a:t>Tidspres</a:t>
            </a:r>
          </a:p>
          <a:p>
            <a:r>
              <a:rPr lang="da-DK" dirty="0" smtClean="0"/>
              <a:t>Tilsynet holdes mens børnene er til stede</a:t>
            </a:r>
          </a:p>
          <a:p>
            <a:r>
              <a:rPr lang="da-DK" dirty="0" smtClean="0"/>
              <a:t>Det kan virke ”koldt”, med pc’en imellem os</a:t>
            </a:r>
          </a:p>
        </p:txBody>
      </p:sp>
      <p:sp>
        <p:nvSpPr>
          <p:cNvPr id="5" name="Pladsholder til tekst 4"/>
          <p:cNvSpPr>
            <a:spLocks noGrp="1"/>
          </p:cNvSpPr>
          <p:nvPr>
            <p:ph type="body" sz="quarter" idx="3"/>
          </p:nvPr>
        </p:nvSpPr>
        <p:spPr>
          <a:xfrm>
            <a:off x="7506629" y="1567543"/>
            <a:ext cx="3999001" cy="405160"/>
          </a:xfrm>
        </p:spPr>
        <p:txBody>
          <a:bodyPr/>
          <a:lstStyle/>
          <a:p>
            <a:r>
              <a:rPr lang="da-DK" dirty="0" smtClean="0"/>
              <a:t>Fordele</a:t>
            </a:r>
            <a:endParaRPr lang="da-DK" dirty="0"/>
          </a:p>
        </p:txBody>
      </p:sp>
      <p:sp>
        <p:nvSpPr>
          <p:cNvPr id="6" name="Pladsholder til indhold 5"/>
          <p:cNvSpPr>
            <a:spLocks noGrp="1"/>
          </p:cNvSpPr>
          <p:nvPr>
            <p:ph sz="quarter" idx="4"/>
          </p:nvPr>
        </p:nvSpPr>
        <p:spPr>
          <a:xfrm>
            <a:off x="7166957" y="2104571"/>
            <a:ext cx="4338674" cy="3795227"/>
          </a:xfrm>
        </p:spPr>
        <p:txBody>
          <a:bodyPr>
            <a:normAutofit fontScale="92500" lnSpcReduction="10000"/>
          </a:bodyPr>
          <a:lstStyle/>
          <a:p>
            <a:r>
              <a:rPr lang="da-DK" dirty="0" smtClean="0"/>
              <a:t>Faglige udfordringer</a:t>
            </a:r>
          </a:p>
          <a:p>
            <a:r>
              <a:rPr lang="da-DK" dirty="0" smtClean="0"/>
              <a:t>Læringen bliver nemmere at få øje på i de forskellige aktiviteter</a:t>
            </a:r>
          </a:p>
          <a:p>
            <a:r>
              <a:rPr lang="da-DK" dirty="0" smtClean="0"/>
              <a:t>Kommer nemmere i dybden med hvert enkelt barn</a:t>
            </a:r>
          </a:p>
          <a:p>
            <a:r>
              <a:rPr lang="da-DK" dirty="0" smtClean="0"/>
              <a:t>Bliver bedre til at reflektere</a:t>
            </a:r>
          </a:p>
          <a:p>
            <a:r>
              <a:rPr lang="da-DK" dirty="0" smtClean="0"/>
              <a:t>Øget faglighed </a:t>
            </a:r>
            <a:r>
              <a:rPr lang="da-DK" dirty="0" err="1" smtClean="0"/>
              <a:t>pga</a:t>
            </a:r>
            <a:r>
              <a:rPr lang="da-DK" dirty="0" smtClean="0"/>
              <a:t> refleksion</a:t>
            </a:r>
          </a:p>
          <a:p>
            <a:r>
              <a:rPr lang="da-DK" dirty="0" smtClean="0"/>
              <a:t>Øget faglighed i kommunikationen med forældrene</a:t>
            </a:r>
          </a:p>
          <a:p>
            <a:r>
              <a:rPr lang="da-DK" dirty="0" smtClean="0"/>
              <a:t>Bedre samarbejde med andre faggrupper</a:t>
            </a:r>
          </a:p>
          <a:p>
            <a:r>
              <a:rPr lang="da-DK" dirty="0" smtClean="0"/>
              <a:t>Øget arbejdsglæde</a:t>
            </a:r>
          </a:p>
          <a:p>
            <a:pPr marL="0" indent="0">
              <a:buNone/>
            </a:pPr>
            <a:endParaRPr lang="da-DK" dirty="0" smtClean="0"/>
          </a:p>
          <a:p>
            <a:endParaRPr lang="da-DK" dirty="0" smtClean="0"/>
          </a:p>
          <a:p>
            <a:endParaRPr lang="da-DK" dirty="0"/>
          </a:p>
        </p:txBody>
      </p:sp>
    </p:spTree>
    <p:extLst>
      <p:ext uri="{BB962C8B-B14F-4D97-AF65-F5344CB8AC3E}">
        <p14:creationId xmlns:p14="http://schemas.microsoft.com/office/powerpoint/2010/main" val="1156139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fade">
                                      <p:cBhvr>
                                        <p:cTn id="57" dur="500"/>
                                        <p:tgtEl>
                                          <p:spTgt spid="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5" end="5"/>
                                            </p:txEl>
                                          </p:spTgt>
                                        </p:tgtEl>
                                        <p:attrNameLst>
                                          <p:attrName>style.visibility</p:attrName>
                                        </p:attrNameLst>
                                      </p:cBhvr>
                                      <p:to>
                                        <p:strVal val="visible"/>
                                      </p:to>
                                    </p:set>
                                    <p:animEffect transition="in" filter="fade">
                                      <p:cBhvr>
                                        <p:cTn id="62" dur="500"/>
                                        <p:tgtEl>
                                          <p:spTgt spid="6">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6" end="6"/>
                                            </p:txEl>
                                          </p:spTgt>
                                        </p:tgtEl>
                                        <p:attrNameLst>
                                          <p:attrName>style.visibility</p:attrName>
                                        </p:attrNameLst>
                                      </p:cBhvr>
                                      <p:to>
                                        <p:strVal val="visible"/>
                                      </p:to>
                                    </p:set>
                                    <p:animEffect transition="in" filter="fade">
                                      <p:cBhvr>
                                        <p:cTn id="67" dur="500"/>
                                        <p:tgtEl>
                                          <p:spTgt spid="6">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7" end="7"/>
                                            </p:txEl>
                                          </p:spTgt>
                                        </p:tgtEl>
                                        <p:attrNameLst>
                                          <p:attrName>style.visibility</p:attrName>
                                        </p:attrNameLst>
                                      </p:cBhvr>
                                      <p:to>
                                        <p:strVal val="visible"/>
                                      </p:to>
                                    </p:set>
                                    <p:animEffect transition="in" filter="fade">
                                      <p:cBhvr>
                                        <p:cTn id="7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Hvad nu?</a:t>
            </a:r>
            <a:endParaRPr lang="da-DK" dirty="0"/>
          </a:p>
        </p:txBody>
      </p:sp>
      <p:sp>
        <p:nvSpPr>
          <p:cNvPr id="3" name="Pladsholder til indhold 2"/>
          <p:cNvSpPr>
            <a:spLocks noGrp="1"/>
          </p:cNvSpPr>
          <p:nvPr>
            <p:ph idx="1"/>
          </p:nvPr>
        </p:nvSpPr>
        <p:spPr/>
        <p:txBody>
          <a:bodyPr/>
          <a:lstStyle/>
          <a:p>
            <a:r>
              <a:rPr lang="da-DK" dirty="0" smtClean="0"/>
              <a:t>Hjernen og Hjertet</a:t>
            </a:r>
          </a:p>
          <a:p>
            <a:pPr lvl="1"/>
            <a:r>
              <a:rPr lang="da-DK" dirty="0" smtClean="0"/>
              <a:t>Samarbejde med Rambøll</a:t>
            </a:r>
          </a:p>
          <a:p>
            <a:pPr lvl="1"/>
            <a:r>
              <a:rPr lang="da-DK" dirty="0" smtClean="0"/>
              <a:t>Dialogbaseret redskab – forældre, dagplejepædagoger, modtagende institutioner</a:t>
            </a:r>
          </a:p>
          <a:p>
            <a:r>
              <a:rPr lang="da-DK" dirty="0" smtClean="0"/>
              <a:t>Inklusionsstrategi</a:t>
            </a:r>
          </a:p>
          <a:p>
            <a:r>
              <a:rPr lang="da-DK" dirty="0" smtClean="0"/>
              <a:t>Overgange</a:t>
            </a:r>
          </a:p>
          <a:p>
            <a:r>
              <a:rPr lang="da-DK" smtClean="0"/>
              <a:t>Bedre dokumentation</a:t>
            </a:r>
            <a:endParaRPr lang="da-DK" dirty="0" smtClean="0"/>
          </a:p>
        </p:txBody>
      </p:sp>
    </p:spTree>
    <p:extLst>
      <p:ext uri="{BB962C8B-B14F-4D97-AF65-F5344CB8AC3E}">
        <p14:creationId xmlns:p14="http://schemas.microsoft.com/office/powerpoint/2010/main" val="2738806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Hvad nu?</a:t>
            </a:r>
            <a:endParaRPr lang="da-DK" dirty="0"/>
          </a:p>
        </p:txBody>
      </p:sp>
      <p:sp>
        <p:nvSpPr>
          <p:cNvPr id="3" name="Pladsholder til indhold 2"/>
          <p:cNvSpPr>
            <a:spLocks noGrp="1"/>
          </p:cNvSpPr>
          <p:nvPr>
            <p:ph idx="1"/>
          </p:nvPr>
        </p:nvSpPr>
        <p:spPr/>
        <p:txBody>
          <a:bodyPr>
            <a:normAutofit lnSpcReduction="10000"/>
          </a:bodyPr>
          <a:lstStyle/>
          <a:p>
            <a:r>
              <a:rPr lang="da-DK" dirty="0" smtClean="0"/>
              <a:t>Kompetenceløft alle dagplejere</a:t>
            </a:r>
          </a:p>
          <a:p>
            <a:r>
              <a:rPr lang="da-DK" dirty="0" smtClean="0"/>
              <a:t>Implementeringsstøtte til praksis – herunder tilsyn</a:t>
            </a:r>
          </a:p>
          <a:p>
            <a:pPr lvl="1"/>
            <a:r>
              <a:rPr lang="da-DK" dirty="0" smtClean="0"/>
              <a:t>Kulturproces </a:t>
            </a:r>
          </a:p>
          <a:p>
            <a:pPr lvl="1"/>
            <a:r>
              <a:rPr lang="da-DK" dirty="0" smtClean="0"/>
              <a:t>Navigationsspil – GRUS</a:t>
            </a:r>
          </a:p>
          <a:p>
            <a:pPr lvl="1"/>
            <a:r>
              <a:rPr lang="da-DK" dirty="0" smtClean="0"/>
              <a:t>VIA</a:t>
            </a:r>
          </a:p>
          <a:p>
            <a:pPr lvl="1"/>
            <a:r>
              <a:rPr lang="da-DK" dirty="0" smtClean="0"/>
              <a:t>Kerneopgave</a:t>
            </a:r>
          </a:p>
          <a:p>
            <a:pPr lvl="1"/>
            <a:r>
              <a:rPr lang="da-DK" dirty="0" smtClean="0"/>
              <a:t>Områdekoordinatorer – forandringsagenter</a:t>
            </a:r>
          </a:p>
          <a:p>
            <a:r>
              <a:rPr lang="da-DK" dirty="0" smtClean="0"/>
              <a:t>Kvalificering og forankring af de politiske </a:t>
            </a:r>
            <a:r>
              <a:rPr lang="da-DK" dirty="0" err="1" smtClean="0"/>
              <a:t>årsmål</a:t>
            </a:r>
            <a:endParaRPr lang="da-DK" dirty="0" smtClean="0"/>
          </a:p>
          <a:p>
            <a:r>
              <a:rPr lang="da-DK" dirty="0" smtClean="0"/>
              <a:t>Bedre grundlag </a:t>
            </a:r>
            <a:r>
              <a:rPr lang="da-DK" smtClean="0"/>
              <a:t>for rekruttering</a:t>
            </a:r>
            <a:endParaRPr lang="da-DK" dirty="0" smtClean="0"/>
          </a:p>
          <a:p>
            <a:r>
              <a:rPr lang="da-DK" b="1" dirty="0" smtClean="0"/>
              <a:t>Skarp profil i konkurrencen med de private aktører i markedet</a:t>
            </a:r>
          </a:p>
        </p:txBody>
      </p:sp>
    </p:spTree>
    <p:extLst>
      <p:ext uri="{BB962C8B-B14F-4D97-AF65-F5344CB8AC3E}">
        <p14:creationId xmlns:p14="http://schemas.microsoft.com/office/powerpoint/2010/main" val="13008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1894" y="1591128"/>
            <a:ext cx="3295877" cy="3724155"/>
          </a:xfrm>
          <a:prstGeom prst="rect">
            <a:avLst/>
          </a:prstGeom>
        </p:spPr>
      </p:pic>
    </p:spTree>
    <p:extLst>
      <p:ext uri="{BB962C8B-B14F-4D97-AF65-F5344CB8AC3E}">
        <p14:creationId xmlns:p14="http://schemas.microsoft.com/office/powerpoint/2010/main" val="212675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Den professionelle relation</a:t>
            </a:r>
            <a:endParaRPr lang="da-DK" dirty="0"/>
          </a:p>
        </p:txBody>
      </p:sp>
      <p:sp>
        <p:nvSpPr>
          <p:cNvPr id="3" name="Pladsholder til indhold 2"/>
          <p:cNvSpPr>
            <a:spLocks noGrp="1"/>
          </p:cNvSpPr>
          <p:nvPr>
            <p:ph idx="1"/>
          </p:nvPr>
        </p:nvSpPr>
        <p:spPr/>
        <p:txBody>
          <a:bodyPr/>
          <a:lstStyle/>
          <a:p>
            <a:r>
              <a:rPr lang="da-DK" dirty="0" smtClean="0"/>
              <a:t>Vi har det vi har</a:t>
            </a:r>
          </a:p>
          <a:p>
            <a:r>
              <a:rPr lang="da-DK" dirty="0" smtClean="0"/>
              <a:t>Kvalificering af praksis</a:t>
            </a:r>
          </a:p>
          <a:p>
            <a:r>
              <a:rPr lang="da-DK" dirty="0" smtClean="0"/>
              <a:t>Samarbejde mellem dagplejer og dagplejepædagog</a:t>
            </a:r>
          </a:p>
          <a:p>
            <a:r>
              <a:rPr lang="da-DK" dirty="0" smtClean="0"/>
              <a:t>Politiske og ledelsesmæssige beslutninger skal kunne aflæses i praksis</a:t>
            </a:r>
          </a:p>
          <a:p>
            <a:r>
              <a:rPr lang="da-DK" dirty="0" smtClean="0"/>
              <a:t>Praksisnær kompetenceudvikling</a:t>
            </a:r>
          </a:p>
          <a:p>
            <a:r>
              <a:rPr lang="da-DK" dirty="0" smtClean="0"/>
              <a:t>Fælles referencepunkter</a:t>
            </a:r>
          </a:p>
          <a:p>
            <a:r>
              <a:rPr lang="da-DK" dirty="0" smtClean="0"/>
              <a:t>Sprog skaber – tilsyn/besøg</a:t>
            </a:r>
          </a:p>
          <a:p>
            <a:r>
              <a:rPr lang="da-DK" dirty="0" smtClean="0"/>
              <a:t>TILSYN!</a:t>
            </a:r>
          </a:p>
        </p:txBody>
      </p:sp>
    </p:spTree>
    <p:extLst>
      <p:ext uri="{BB962C8B-B14F-4D97-AF65-F5344CB8AC3E}">
        <p14:creationId xmlns:p14="http://schemas.microsoft.com/office/powerpoint/2010/main" val="4252762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Ledelsessyn</a:t>
            </a:r>
            <a:endParaRPr lang="da-DK" dirty="0"/>
          </a:p>
        </p:txBody>
      </p:sp>
      <p:pic>
        <p:nvPicPr>
          <p:cNvPr id="4" name="Pladsholder til indhold 7" descr="images.jpg"/>
          <p:cNvPicPr>
            <a:picLocks noGrp="1" noChangeAspect="1"/>
          </p:cNvPicPr>
          <p:nvPr>
            <p:ph idx="1"/>
          </p:nvPr>
        </p:nvPicPr>
        <p:blipFill>
          <a:blip r:embed="rId2">
            <a:extLst>
              <a:ext uri="{28A0092B-C50C-407E-A947-70E740481C1C}">
                <a14:useLocalDpi xmlns:a14="http://schemas.microsoft.com/office/drawing/2010/main" val="0"/>
              </a:ext>
            </a:extLst>
          </a:blip>
          <a:srcRect t="14726" b="14726"/>
          <a:stretch>
            <a:fillRect/>
          </a:stretch>
        </p:blipFill>
        <p:spPr>
          <a:xfrm>
            <a:off x="3344779" y="2177716"/>
            <a:ext cx="6340642" cy="3164305"/>
          </a:xfrm>
        </p:spPr>
      </p:pic>
    </p:spTree>
    <p:extLst>
      <p:ext uri="{BB962C8B-B14F-4D97-AF65-F5344CB8AC3E}">
        <p14:creationId xmlns:p14="http://schemas.microsoft.com/office/powerpoint/2010/main" val="17165978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smtClean="0"/>
              <a:t>Metaforer</a:t>
            </a:r>
            <a:endParaRPr lang="da-DK" dirty="0"/>
          </a:p>
        </p:txBody>
      </p:sp>
      <p:sp>
        <p:nvSpPr>
          <p:cNvPr id="3" name="Pladsholder til indhold 2"/>
          <p:cNvSpPr>
            <a:spLocks noGrp="1"/>
          </p:cNvSpPr>
          <p:nvPr>
            <p:ph idx="1"/>
          </p:nvPr>
        </p:nvSpPr>
        <p:spPr/>
        <p:txBody>
          <a:bodyPr/>
          <a:lstStyle/>
          <a:p>
            <a:pPr>
              <a:buFontTx/>
              <a:buChar char="•"/>
            </a:pPr>
            <a:r>
              <a:rPr lang="da-DK" altLang="da-DK" dirty="0" smtClean="0">
                <a:solidFill>
                  <a:schemeClr val="tx1"/>
                </a:solidFill>
              </a:rPr>
              <a:t>Skipper </a:t>
            </a:r>
            <a:r>
              <a:rPr lang="da-DK" altLang="da-DK" dirty="0">
                <a:solidFill>
                  <a:schemeClr val="tx1"/>
                </a:solidFill>
              </a:rPr>
              <a:t>på egen båd</a:t>
            </a:r>
          </a:p>
          <a:p>
            <a:pPr>
              <a:buFontTx/>
              <a:buChar char="•"/>
            </a:pPr>
            <a:r>
              <a:rPr lang="da-DK" altLang="da-DK" dirty="0">
                <a:solidFill>
                  <a:schemeClr val="tx1"/>
                </a:solidFill>
              </a:rPr>
              <a:t>Banen er markeret</a:t>
            </a:r>
          </a:p>
          <a:p>
            <a:pPr>
              <a:buFontTx/>
              <a:buChar char="•"/>
            </a:pPr>
            <a:r>
              <a:rPr lang="da-DK" altLang="da-DK" dirty="0">
                <a:solidFill>
                  <a:schemeClr val="tx1"/>
                </a:solidFill>
              </a:rPr>
              <a:t>Bølgegang</a:t>
            </a:r>
          </a:p>
          <a:p>
            <a:pPr>
              <a:buFontTx/>
              <a:buChar char="•"/>
            </a:pPr>
            <a:r>
              <a:rPr lang="da-DK" altLang="da-DK" dirty="0">
                <a:solidFill>
                  <a:schemeClr val="tx1"/>
                </a:solidFill>
              </a:rPr>
              <a:t>Bomme</a:t>
            </a:r>
          </a:p>
          <a:p>
            <a:pPr>
              <a:buFontTx/>
              <a:buChar char="•"/>
            </a:pPr>
            <a:r>
              <a:rPr lang="da-DK" altLang="da-DK" dirty="0">
                <a:solidFill>
                  <a:schemeClr val="tx1"/>
                </a:solidFill>
              </a:rPr>
              <a:t>Målstreg</a:t>
            </a:r>
          </a:p>
          <a:p>
            <a:pPr>
              <a:buFontTx/>
              <a:buChar char="•"/>
            </a:pPr>
            <a:r>
              <a:rPr lang="da-DK" altLang="da-DK" dirty="0">
                <a:solidFill>
                  <a:schemeClr val="tx1"/>
                </a:solidFill>
              </a:rPr>
              <a:t>Vindretning</a:t>
            </a:r>
          </a:p>
          <a:p>
            <a:pPr>
              <a:buFontTx/>
              <a:buChar char="•"/>
            </a:pPr>
            <a:r>
              <a:rPr lang="da-DK" altLang="da-DK" dirty="0">
                <a:solidFill>
                  <a:schemeClr val="tx1"/>
                </a:solidFill>
              </a:rPr>
              <a:t>Vind- og vejrforhold</a:t>
            </a:r>
          </a:p>
          <a:p>
            <a:pPr>
              <a:buFontTx/>
              <a:buChar char="•"/>
            </a:pPr>
            <a:r>
              <a:rPr lang="da-DK" altLang="da-DK" dirty="0">
                <a:solidFill>
                  <a:schemeClr val="tx1"/>
                </a:solidFill>
              </a:rPr>
              <a:t>Kollisionskurs vs. navigation</a:t>
            </a:r>
          </a:p>
          <a:p>
            <a:pPr>
              <a:buFontTx/>
              <a:buChar char="•"/>
            </a:pPr>
            <a:r>
              <a:rPr lang="da-DK" altLang="da-DK" dirty="0">
                <a:solidFill>
                  <a:schemeClr val="tx1"/>
                </a:solidFill>
              </a:rPr>
              <a:t>Søfartsregler</a:t>
            </a:r>
          </a:p>
          <a:p>
            <a:endParaRPr lang="da-DK" dirty="0"/>
          </a:p>
        </p:txBody>
      </p:sp>
    </p:spTree>
    <p:extLst>
      <p:ext uri="{BB962C8B-B14F-4D97-AF65-F5344CB8AC3E}">
        <p14:creationId xmlns:p14="http://schemas.microsoft.com/office/powerpoint/2010/main" val="4243080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20882" y="789709"/>
            <a:ext cx="10532918" cy="5387254"/>
          </a:xfrm>
        </p:spPr>
        <p:txBody>
          <a:bodyPr>
            <a:normAutofit lnSpcReduction="10000"/>
          </a:bodyPr>
          <a:lstStyle/>
          <a:p>
            <a:pPr marL="0" indent="0" algn="ctr">
              <a:buNone/>
            </a:pPr>
            <a:r>
              <a:rPr lang="da-DK" sz="2000" b="1" u="sng" dirty="0" smtClean="0"/>
              <a:t>Udvikling af tilsynet fra 2010 til nu. </a:t>
            </a:r>
          </a:p>
          <a:p>
            <a:pPr marL="0" indent="0" algn="ctr">
              <a:buNone/>
            </a:pPr>
            <a:r>
              <a:rPr lang="da-DK" sz="2000" b="1" u="sng" dirty="0" smtClean="0"/>
              <a:t>- Forhistorien.</a:t>
            </a:r>
          </a:p>
          <a:p>
            <a:pPr marL="0" indent="0">
              <a:buNone/>
            </a:pPr>
            <a:endParaRPr lang="da-DK" sz="2000" dirty="0" smtClean="0"/>
          </a:p>
          <a:p>
            <a:r>
              <a:rPr lang="da-DK" sz="2000" dirty="0" smtClean="0"/>
              <a:t>2010: nednormering af dagplejepædagogerne i Herning Kommune.</a:t>
            </a:r>
          </a:p>
          <a:p>
            <a:pPr marL="0" indent="0">
              <a:buNone/>
            </a:pPr>
            <a:endParaRPr lang="da-DK" sz="2000" dirty="0" smtClean="0"/>
          </a:p>
          <a:p>
            <a:r>
              <a:rPr lang="da-DK" sz="2000" dirty="0" smtClean="0"/>
              <a:t>Det første tilsynsskema i den ”nye” dagpleje anno 2011.</a:t>
            </a:r>
          </a:p>
          <a:p>
            <a:pPr marL="0" indent="0">
              <a:buNone/>
            </a:pPr>
            <a:endParaRPr lang="da-DK" sz="2000" dirty="0" smtClean="0"/>
          </a:p>
          <a:p>
            <a:r>
              <a:rPr lang="da-DK" sz="2000" dirty="0" smtClean="0"/>
              <a:t>En ny ledelse kommer til.</a:t>
            </a:r>
          </a:p>
          <a:p>
            <a:pPr marL="0" indent="0">
              <a:buNone/>
            </a:pPr>
            <a:endParaRPr lang="da-DK" sz="2000" dirty="0"/>
          </a:p>
          <a:p>
            <a:r>
              <a:rPr lang="da-DK" sz="2000" dirty="0" smtClean="0"/>
              <a:t>”Hovedskuds-retning ”</a:t>
            </a:r>
          </a:p>
          <a:p>
            <a:pPr marL="0" indent="0">
              <a:buNone/>
            </a:pPr>
            <a:r>
              <a:rPr lang="da-DK" sz="2000" dirty="0"/>
              <a:t> </a:t>
            </a:r>
            <a:r>
              <a:rPr lang="da-DK" sz="2000" dirty="0" smtClean="0"/>
              <a:t>   og det veldefinerede arbejdsfællesskab.</a:t>
            </a:r>
          </a:p>
          <a:p>
            <a:pPr marL="0" indent="0">
              <a:buNone/>
            </a:pPr>
            <a:endParaRPr lang="da-DK" sz="2000" dirty="0"/>
          </a:p>
          <a:p>
            <a:r>
              <a:rPr lang="da-DK" sz="2000" dirty="0"/>
              <a:t>Hvor er vi nu? Arbejdsgangen kort fortalt.</a:t>
            </a:r>
          </a:p>
          <a:p>
            <a:pPr marL="0" indent="0">
              <a:buNone/>
            </a:pPr>
            <a:endParaRPr lang="da-DK" sz="2000" dirty="0"/>
          </a:p>
        </p:txBody>
      </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64680" y="3112038"/>
            <a:ext cx="4389120" cy="2871710"/>
          </a:xfrm>
          <a:prstGeom prst="rect">
            <a:avLst/>
          </a:prstGeom>
          <a:effectLst>
            <a:softEdge rad="63500"/>
          </a:effectLst>
        </p:spPr>
      </p:pic>
      <p:sp>
        <p:nvSpPr>
          <p:cNvPr id="4" name="Tekstfelt 3"/>
          <p:cNvSpPr txBox="1"/>
          <p:nvPr/>
        </p:nvSpPr>
        <p:spPr>
          <a:xfrm>
            <a:off x="7138416" y="5394960"/>
            <a:ext cx="4041648" cy="369332"/>
          </a:xfrm>
          <a:prstGeom prst="rect">
            <a:avLst/>
          </a:prstGeom>
          <a:noFill/>
        </p:spPr>
        <p:txBody>
          <a:bodyPr wrap="square" rtlCol="0">
            <a:spAutoFit/>
          </a:bodyPr>
          <a:lstStyle/>
          <a:p>
            <a:pPr algn="ctr"/>
            <a:r>
              <a:rPr lang="da-DK" dirty="0" smtClean="0">
                <a:solidFill>
                  <a:schemeClr val="bg1"/>
                </a:solidFill>
              </a:rPr>
              <a:t>En ny tid med spænding og udfordring</a:t>
            </a:r>
            <a:endParaRPr lang="da-DK" dirty="0">
              <a:solidFill>
                <a:schemeClr val="bg1"/>
              </a:solidFill>
            </a:endParaRPr>
          </a:p>
        </p:txBody>
      </p:sp>
    </p:spTree>
    <p:extLst>
      <p:ext uri="{BB962C8B-B14F-4D97-AF65-F5344CB8AC3E}">
        <p14:creationId xmlns:p14="http://schemas.microsoft.com/office/powerpoint/2010/main" val="368228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p:cNvGraphicFramePr>
            <a:graphicFrameLocks noGrp="1"/>
          </p:cNvGraphicFramePr>
          <p:nvPr>
            <p:ph idx="1"/>
            <p:extLst/>
          </p:nvPr>
        </p:nvGraphicFramePr>
        <p:xfrm>
          <a:off x="383822" y="2806257"/>
          <a:ext cx="5694362" cy="3687054"/>
        </p:xfrm>
        <a:graphic>
          <a:graphicData uri="http://schemas.openxmlformats.org/drawingml/2006/table">
            <a:tbl>
              <a:tblPr firstRow="1" firstCol="1" bandRow="1" bandCol="1">
                <a:tableStyleId>{5C22544A-7EE6-4342-B048-85BDC9FD1C3A}</a:tableStyleId>
              </a:tblPr>
              <a:tblGrid>
                <a:gridCol w="1086748"/>
                <a:gridCol w="4607614"/>
              </a:tblGrid>
              <a:tr h="1259729">
                <a:tc gridSpan="2">
                  <a:txBody>
                    <a:bodyPr/>
                    <a:lstStyle/>
                    <a:p>
                      <a:pPr>
                        <a:spcAft>
                          <a:spcPts val="0"/>
                        </a:spcAft>
                      </a:pPr>
                      <a:r>
                        <a:rPr lang="da-DK" sz="1200" dirty="0">
                          <a:effectLst/>
                        </a:rPr>
                        <a:t> </a:t>
                      </a:r>
                    </a:p>
                    <a:p>
                      <a:pPr>
                        <a:spcAft>
                          <a:spcPts val="0"/>
                        </a:spcAft>
                      </a:pPr>
                      <a:r>
                        <a:rPr lang="da-DK" sz="1200" dirty="0">
                          <a:effectLst/>
                        </a:rPr>
                        <a:t>Med udgangspunkt i din børnegruppe skal du beskrive nogle af de aktiviteter, du har lavet under de 2 lærerplanstemaer: natur og naturfænomener og kulturelle udtryksformer og værdier, siden sidste tilsyn. </a:t>
                      </a:r>
                    </a:p>
                    <a:p>
                      <a:pPr>
                        <a:spcAft>
                          <a:spcPts val="0"/>
                        </a:spcAft>
                      </a:pPr>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da-DK"/>
                    </a:p>
                  </a:txBody>
                  <a:tcPr/>
                </a:tc>
              </a:tr>
              <a:tr h="1198154">
                <a:tc>
                  <a:txBody>
                    <a:bodyPr/>
                    <a:lstStyle/>
                    <a:p>
                      <a:pPr algn="ctr">
                        <a:spcAft>
                          <a:spcPts val="0"/>
                        </a:spcAft>
                      </a:pPr>
                      <a:r>
                        <a:rPr lang="da-DK" sz="1100">
                          <a:effectLst/>
                        </a:rPr>
                        <a:t>NATUR OG </a:t>
                      </a:r>
                      <a:endParaRPr lang="da-DK" sz="1200">
                        <a:effectLst/>
                      </a:endParaRPr>
                    </a:p>
                    <a:p>
                      <a:pPr algn="ctr">
                        <a:spcAft>
                          <a:spcPts val="0"/>
                        </a:spcAft>
                      </a:pPr>
                      <a:r>
                        <a:rPr lang="da-DK" sz="1100">
                          <a:effectLst/>
                        </a:rPr>
                        <a:t>NATUR-</a:t>
                      </a:r>
                      <a:endParaRPr lang="da-DK" sz="1200">
                        <a:effectLst/>
                      </a:endParaRPr>
                    </a:p>
                    <a:p>
                      <a:pPr algn="ctr">
                        <a:spcAft>
                          <a:spcPts val="0"/>
                        </a:spcAft>
                      </a:pPr>
                      <a:r>
                        <a:rPr lang="da-DK" sz="1100">
                          <a:effectLst/>
                        </a:rPr>
                        <a:t>FÆNOMENER</a:t>
                      </a:r>
                      <a:endParaRPr lang="da-DK"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68580" marR="68580" marT="0" marB="0"/>
                </a:tc>
              </a:tr>
              <a:tr h="1229171">
                <a:tc>
                  <a:txBody>
                    <a:bodyPr/>
                    <a:lstStyle/>
                    <a:p>
                      <a:pPr algn="ctr">
                        <a:spcAft>
                          <a:spcPts val="0"/>
                        </a:spcAft>
                      </a:pPr>
                      <a:r>
                        <a:rPr lang="da-DK" sz="1100">
                          <a:effectLst/>
                        </a:rPr>
                        <a:t>KULTURELLE </a:t>
                      </a:r>
                      <a:endParaRPr lang="da-DK" sz="1200">
                        <a:effectLst/>
                      </a:endParaRPr>
                    </a:p>
                    <a:p>
                      <a:pPr algn="ctr">
                        <a:spcAft>
                          <a:spcPts val="0"/>
                        </a:spcAft>
                      </a:pPr>
                      <a:r>
                        <a:rPr lang="da-DK" sz="1100">
                          <a:effectLst/>
                        </a:rPr>
                        <a:t>UDTRYKS-</a:t>
                      </a:r>
                      <a:endParaRPr lang="da-DK" sz="1200">
                        <a:effectLst/>
                      </a:endParaRPr>
                    </a:p>
                    <a:p>
                      <a:pPr algn="ctr">
                        <a:spcAft>
                          <a:spcPts val="0"/>
                        </a:spcAft>
                      </a:pPr>
                      <a:r>
                        <a:rPr lang="da-DK" sz="1100">
                          <a:effectLst/>
                        </a:rPr>
                        <a:t>FORMER OG VÆRDIER</a:t>
                      </a:r>
                      <a:endParaRPr lang="da-DK"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spcAft>
                          <a:spcPts val="0"/>
                        </a:spcAft>
                      </a:pPr>
                      <a:r>
                        <a:rPr lang="da-DK" sz="1200" dirty="0">
                          <a:effectLst/>
                        </a:rPr>
                        <a:t> </a:t>
                      </a:r>
                    </a:p>
                    <a:p>
                      <a:pPr>
                        <a:spcAft>
                          <a:spcPts val="0"/>
                        </a:spcAft>
                      </a:pPr>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graphicFrame>
        <p:nvGraphicFramePr>
          <p:cNvPr id="5" name="Tabel 4"/>
          <p:cNvGraphicFramePr>
            <a:graphicFrameLocks noGrp="1"/>
          </p:cNvGraphicFramePr>
          <p:nvPr>
            <p:extLst/>
          </p:nvPr>
        </p:nvGraphicFramePr>
        <p:xfrm>
          <a:off x="6310489" y="282222"/>
          <a:ext cx="5429955" cy="6224543"/>
        </p:xfrm>
        <a:graphic>
          <a:graphicData uri="http://schemas.openxmlformats.org/drawingml/2006/table">
            <a:tbl>
              <a:tblPr firstRow="1" firstCol="1" bandRow="1" bandCol="1">
                <a:tableStyleId>{5C22544A-7EE6-4342-B048-85BDC9FD1C3A}</a:tableStyleId>
              </a:tblPr>
              <a:tblGrid>
                <a:gridCol w="3036711"/>
                <a:gridCol w="2393244"/>
              </a:tblGrid>
              <a:tr h="1418236">
                <a:tc gridSpan="2">
                  <a:txBody>
                    <a:bodyPr/>
                    <a:lstStyle/>
                    <a:p>
                      <a:pPr>
                        <a:spcAft>
                          <a:spcPts val="0"/>
                        </a:spcAft>
                      </a:pPr>
                      <a:r>
                        <a:rPr lang="da-DK" sz="1200" dirty="0">
                          <a:effectLst/>
                        </a:rPr>
                        <a:t>Barnets navn:</a:t>
                      </a:r>
                    </a:p>
                    <a:p>
                      <a:pPr>
                        <a:spcAft>
                          <a:spcPts val="0"/>
                        </a:spcAft>
                      </a:pPr>
                      <a:r>
                        <a:rPr lang="da-DK" sz="1200" dirty="0">
                          <a:effectLst/>
                        </a:rPr>
                        <a:t>Alder:</a:t>
                      </a:r>
                    </a:p>
                    <a:p>
                      <a:pPr>
                        <a:spcAft>
                          <a:spcPts val="0"/>
                        </a:spcAft>
                      </a:pPr>
                      <a:r>
                        <a:rPr lang="da-DK" sz="1200" dirty="0">
                          <a:effectLst/>
                        </a:rPr>
                        <a:t> </a:t>
                      </a:r>
                    </a:p>
                    <a:p>
                      <a:pPr>
                        <a:spcAft>
                          <a:spcPts val="0"/>
                        </a:spcAft>
                      </a:pPr>
                      <a:r>
                        <a:rPr lang="da-DK" sz="1200" dirty="0">
                          <a:effectLst/>
                        </a:rPr>
                        <a:t>Skriv om barnets udvikling under hvert tema, hvor du tager udgangspunkt i de aktiviteter du har beskrevet i Natur og Kultur. </a:t>
                      </a:r>
                    </a:p>
                    <a:p>
                      <a:pPr>
                        <a:spcAft>
                          <a:spcPts val="0"/>
                        </a:spcAft>
                      </a:pPr>
                      <a:r>
                        <a:rPr lang="da-DK" sz="1200" dirty="0">
                          <a:effectLst/>
                        </a:rPr>
                        <a:t> </a:t>
                      </a:r>
                    </a:p>
                    <a:p>
                      <a:pPr>
                        <a:spcAft>
                          <a:spcPts val="0"/>
                        </a:spcAft>
                      </a:pPr>
                      <a:r>
                        <a:rPr lang="da-DK" sz="1200" dirty="0">
                          <a:effectLst/>
                        </a:rPr>
                        <a:t>Er barnet deltagende og aktiv. Er barnet mere iagttagende og passiv. Hvad skal der </a:t>
                      </a:r>
                      <a:r>
                        <a:rPr lang="da-DK" sz="1200" dirty="0" err="1">
                          <a:effectLst/>
                        </a:rPr>
                        <a:t>evt</a:t>
                      </a:r>
                      <a:r>
                        <a:rPr lang="da-DK" sz="1200" dirty="0">
                          <a:effectLst/>
                        </a:rPr>
                        <a:t> til for at få barnet mere med.  </a:t>
                      </a:r>
                    </a:p>
                    <a:p>
                      <a:pPr>
                        <a:spcAft>
                          <a:spcPts val="0"/>
                        </a:spcAft>
                      </a:pPr>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37988" marR="37988" marT="0" marB="0"/>
                </a:tc>
                <a:tc hMerge="1">
                  <a:txBody>
                    <a:bodyPr/>
                    <a:lstStyle/>
                    <a:p>
                      <a:endParaRPr lang="da-DK"/>
                    </a:p>
                  </a:txBody>
                  <a:tcPr/>
                </a:tc>
              </a:tr>
              <a:tr h="592821">
                <a:tc>
                  <a:txBody>
                    <a:bodyPr/>
                    <a:lstStyle/>
                    <a:p>
                      <a:pPr algn="l">
                        <a:spcAft>
                          <a:spcPts val="0"/>
                        </a:spcAft>
                      </a:pPr>
                      <a:r>
                        <a:rPr lang="da-DK" sz="1200" dirty="0" smtClean="0">
                          <a:effectLst/>
                        </a:rPr>
                        <a:t>     PERSONLIG</a:t>
                      </a:r>
                      <a:r>
                        <a:rPr lang="da-DK" sz="1200" baseline="0" dirty="0" smtClean="0">
                          <a:effectLst/>
                        </a:rPr>
                        <a:t> </a:t>
                      </a:r>
                      <a:r>
                        <a:rPr lang="da-DK" sz="1200" dirty="0" smtClean="0">
                          <a:effectLst/>
                        </a:rPr>
                        <a:t>UDVIKLING</a:t>
                      </a:r>
                      <a:endParaRPr lang="da-DK" sz="1200" dirty="0">
                        <a:effectLst/>
                        <a:latin typeface="Times New Roman" panose="02020603050405020304" pitchFamily="18" charset="0"/>
                        <a:ea typeface="Times New Roman" panose="02020603050405020304" pitchFamily="18" charset="0"/>
                      </a:endParaRPr>
                    </a:p>
                  </a:txBody>
                  <a:tcPr marL="37988" marR="37988" marT="0" marB="0" anchor="ctr"/>
                </a:tc>
                <a:tc>
                  <a:txBody>
                    <a:bodyPr/>
                    <a:lstStyle/>
                    <a:p>
                      <a:pPr>
                        <a:spcAft>
                          <a:spcPts val="0"/>
                        </a:spcAft>
                      </a:pPr>
                      <a:r>
                        <a:rPr lang="da-DK" sz="1200" dirty="0">
                          <a:effectLst/>
                        </a:rPr>
                        <a:t> </a:t>
                      </a:r>
                    </a:p>
                    <a:p>
                      <a:pPr>
                        <a:spcAft>
                          <a:spcPts val="0"/>
                        </a:spcAft>
                      </a:pPr>
                      <a:r>
                        <a:rPr lang="da-DK" sz="1200" dirty="0">
                          <a:effectLst/>
                        </a:rPr>
                        <a:t> </a:t>
                      </a:r>
                    </a:p>
                    <a:p>
                      <a:pPr>
                        <a:spcAft>
                          <a:spcPts val="0"/>
                        </a:spcAft>
                      </a:pPr>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37988" marR="37988" marT="0" marB="0"/>
                </a:tc>
              </a:tr>
              <a:tr h="565274">
                <a:tc>
                  <a:txBody>
                    <a:bodyPr/>
                    <a:lstStyle/>
                    <a:p>
                      <a:pPr algn="l">
                        <a:spcAft>
                          <a:spcPts val="0"/>
                        </a:spcAft>
                      </a:pPr>
                      <a:r>
                        <a:rPr lang="da-DK" sz="1200" dirty="0" smtClean="0">
                          <a:effectLst/>
                        </a:rPr>
                        <a:t>     SPROGLIG UDVIKLING</a:t>
                      </a:r>
                      <a:endParaRPr lang="da-DK" sz="1200" dirty="0">
                        <a:effectLst/>
                        <a:latin typeface="Times New Roman" panose="02020603050405020304" pitchFamily="18" charset="0"/>
                        <a:ea typeface="Times New Roman" panose="02020603050405020304" pitchFamily="18" charset="0"/>
                      </a:endParaRPr>
                    </a:p>
                  </a:txBody>
                  <a:tcPr marL="37988" marR="37988" marT="0" marB="0" anchor="ctr"/>
                </a:tc>
                <a:tc>
                  <a:txBody>
                    <a:bodyPr/>
                    <a:lstStyle/>
                    <a:p>
                      <a:pPr>
                        <a:spcAft>
                          <a:spcPts val="0"/>
                        </a:spcAft>
                      </a:pPr>
                      <a:r>
                        <a:rPr lang="da-DK" sz="1200" dirty="0">
                          <a:effectLst/>
                        </a:rPr>
                        <a:t> </a:t>
                      </a:r>
                    </a:p>
                    <a:p>
                      <a:pPr>
                        <a:spcAft>
                          <a:spcPts val="0"/>
                        </a:spcAft>
                      </a:pPr>
                      <a:r>
                        <a:rPr lang="da-DK" sz="1200" dirty="0">
                          <a:effectLst/>
                        </a:rPr>
                        <a:t> </a:t>
                      </a:r>
                    </a:p>
                    <a:p>
                      <a:pPr>
                        <a:spcAft>
                          <a:spcPts val="0"/>
                        </a:spcAft>
                      </a:pPr>
                      <a:r>
                        <a:rPr lang="da-DK" sz="1200" dirty="0">
                          <a:effectLst/>
                        </a:rPr>
                        <a:t> </a:t>
                      </a:r>
                    </a:p>
                    <a:p>
                      <a:pPr>
                        <a:spcAft>
                          <a:spcPts val="0"/>
                        </a:spcAft>
                      </a:pPr>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37988" marR="37988" marT="0" marB="0"/>
                </a:tc>
              </a:tr>
              <a:tr h="592821">
                <a:tc>
                  <a:txBody>
                    <a:bodyPr/>
                    <a:lstStyle/>
                    <a:p>
                      <a:pPr algn="l">
                        <a:spcAft>
                          <a:spcPts val="0"/>
                        </a:spcAft>
                      </a:pPr>
                      <a:r>
                        <a:rPr lang="da-DK" sz="1200" dirty="0" smtClean="0">
                          <a:effectLst/>
                        </a:rPr>
                        <a:t>     SOCIAL</a:t>
                      </a:r>
                      <a:r>
                        <a:rPr lang="da-DK" sz="1200" baseline="0" dirty="0" smtClean="0">
                          <a:effectLst/>
                        </a:rPr>
                        <a:t> </a:t>
                      </a:r>
                      <a:r>
                        <a:rPr lang="da-DK" sz="1200" dirty="0" smtClean="0">
                          <a:effectLst/>
                        </a:rPr>
                        <a:t>KOMPETENCE</a:t>
                      </a:r>
                      <a:endParaRPr lang="da-DK" sz="1200" dirty="0">
                        <a:effectLst/>
                        <a:latin typeface="Times New Roman" panose="02020603050405020304" pitchFamily="18" charset="0"/>
                        <a:ea typeface="Times New Roman" panose="02020603050405020304" pitchFamily="18" charset="0"/>
                      </a:endParaRPr>
                    </a:p>
                  </a:txBody>
                  <a:tcPr marL="37988" marR="37988" marT="0" marB="0" anchor="ctr"/>
                </a:tc>
                <a:tc>
                  <a:txBody>
                    <a:bodyPr/>
                    <a:lstStyle/>
                    <a:p>
                      <a:pPr>
                        <a:spcAft>
                          <a:spcPts val="0"/>
                        </a:spcAft>
                      </a:pPr>
                      <a:r>
                        <a:rPr lang="da-DK" sz="1200">
                          <a:effectLst/>
                        </a:rPr>
                        <a:t> </a:t>
                      </a:r>
                    </a:p>
                    <a:p>
                      <a:pPr>
                        <a:spcAft>
                          <a:spcPts val="0"/>
                        </a:spcAft>
                      </a:pPr>
                      <a:r>
                        <a:rPr lang="da-DK" sz="1200">
                          <a:effectLst/>
                        </a:rPr>
                        <a:t> </a:t>
                      </a:r>
                    </a:p>
                    <a:p>
                      <a:pPr>
                        <a:spcAft>
                          <a:spcPts val="0"/>
                        </a:spcAft>
                      </a:pPr>
                      <a:r>
                        <a:rPr lang="da-DK" sz="1200">
                          <a:effectLst/>
                        </a:rPr>
                        <a:t> </a:t>
                      </a:r>
                      <a:endParaRPr lang="da-DK" sz="1200">
                        <a:effectLst/>
                        <a:latin typeface="Times New Roman" panose="02020603050405020304" pitchFamily="18" charset="0"/>
                        <a:ea typeface="Times New Roman" panose="02020603050405020304" pitchFamily="18" charset="0"/>
                      </a:endParaRPr>
                    </a:p>
                  </a:txBody>
                  <a:tcPr marL="37988" marR="37988" marT="0" marB="0"/>
                </a:tc>
              </a:tr>
              <a:tr h="554455">
                <a:tc>
                  <a:txBody>
                    <a:bodyPr/>
                    <a:lstStyle/>
                    <a:p>
                      <a:pPr algn="l">
                        <a:spcAft>
                          <a:spcPts val="0"/>
                        </a:spcAft>
                      </a:pPr>
                      <a:r>
                        <a:rPr lang="da-DK" sz="1200" dirty="0" smtClean="0">
                          <a:effectLst/>
                        </a:rPr>
                        <a:t>     KROP </a:t>
                      </a:r>
                      <a:r>
                        <a:rPr lang="da-DK" sz="1200" dirty="0">
                          <a:effectLst/>
                        </a:rPr>
                        <a:t>&amp; </a:t>
                      </a:r>
                      <a:r>
                        <a:rPr lang="da-DK" sz="1200" dirty="0" smtClean="0">
                          <a:effectLst/>
                        </a:rPr>
                        <a:t>BEVÆGELSE</a:t>
                      </a:r>
                      <a:endParaRPr lang="da-DK" sz="1200" dirty="0">
                        <a:effectLst/>
                        <a:latin typeface="Times New Roman" panose="02020603050405020304" pitchFamily="18" charset="0"/>
                        <a:ea typeface="Times New Roman" panose="02020603050405020304" pitchFamily="18" charset="0"/>
                      </a:endParaRPr>
                    </a:p>
                  </a:txBody>
                  <a:tcPr marL="37988" marR="37988" marT="0" marB="0" anchor="ctr"/>
                </a:tc>
                <a:tc>
                  <a:txBody>
                    <a:bodyPr/>
                    <a:lstStyle/>
                    <a:p>
                      <a:pPr>
                        <a:spcAft>
                          <a:spcPts val="0"/>
                        </a:spcAft>
                      </a:pPr>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37988" marR="37988" marT="0" marB="0"/>
                </a:tc>
              </a:tr>
              <a:tr h="557970">
                <a:tc>
                  <a:txBody>
                    <a:bodyPr/>
                    <a:lstStyle/>
                    <a:p>
                      <a:pPr>
                        <a:spcAft>
                          <a:spcPts val="0"/>
                        </a:spcAft>
                      </a:pPr>
                      <a:r>
                        <a:rPr lang="da-DK" sz="1200" dirty="0">
                          <a:effectLst/>
                        </a:rPr>
                        <a:t> </a:t>
                      </a:r>
                    </a:p>
                    <a:p>
                      <a:pPr>
                        <a:spcAft>
                          <a:spcPts val="0"/>
                        </a:spcAft>
                        <a:tabLst>
                          <a:tab pos="6120130" algn="r"/>
                        </a:tabLst>
                      </a:pPr>
                      <a:r>
                        <a:rPr lang="da-DK" sz="1200" dirty="0" smtClean="0">
                          <a:effectLst/>
                        </a:rPr>
                        <a:t>     Andet</a:t>
                      </a:r>
                      <a:r>
                        <a:rPr lang="da-DK" sz="1200" dirty="0">
                          <a:effectLst/>
                        </a:rPr>
                        <a:t>:</a:t>
                      </a:r>
                    </a:p>
                    <a:p>
                      <a:pPr>
                        <a:spcAft>
                          <a:spcPts val="0"/>
                        </a:spcAft>
                        <a:tabLst>
                          <a:tab pos="6120130" algn="r"/>
                        </a:tabLst>
                      </a:pPr>
                      <a:endParaRPr lang="da-DK" sz="1200" dirty="0">
                        <a:effectLst/>
                      </a:endParaRPr>
                    </a:p>
                  </a:txBody>
                  <a:tcPr marL="37988" marR="37988" marT="0" marB="0"/>
                </a:tc>
                <a:tc>
                  <a:txBody>
                    <a:bodyPr/>
                    <a:lstStyle/>
                    <a:p>
                      <a:pPr>
                        <a:spcAft>
                          <a:spcPts val="0"/>
                        </a:spcAft>
                      </a:pPr>
                      <a:endParaRPr lang="da-DK" sz="1200" dirty="0">
                        <a:effectLst/>
                      </a:endParaRPr>
                    </a:p>
                  </a:txBody>
                  <a:tcPr marL="37988" marR="37988" marT="0" marB="0"/>
                </a:tc>
              </a:tr>
              <a:tr h="1549036">
                <a:tc>
                  <a:txBody>
                    <a:bodyPr/>
                    <a:lstStyle/>
                    <a:p>
                      <a:pPr>
                        <a:spcAft>
                          <a:spcPts val="0"/>
                        </a:spcAft>
                      </a:pPr>
                      <a:r>
                        <a:rPr lang="da-DK" sz="1200" dirty="0">
                          <a:effectLst/>
                        </a:rPr>
                        <a:t> </a:t>
                      </a:r>
                    </a:p>
                    <a:p>
                      <a:pPr>
                        <a:spcAft>
                          <a:spcPts val="0"/>
                        </a:spcAft>
                      </a:pPr>
                      <a:r>
                        <a:rPr lang="da-DK" sz="1200" dirty="0">
                          <a:effectLst/>
                        </a:rPr>
                        <a:t>Hvilke udviklingspunkter har du nu fokus på ift. barnet – på baggrund af ovenstående beskrivelse ?</a:t>
                      </a:r>
                    </a:p>
                    <a:p>
                      <a:pPr>
                        <a:spcAft>
                          <a:spcPts val="0"/>
                        </a:spcAft>
                      </a:pPr>
                      <a:r>
                        <a:rPr lang="da-DK" sz="1200" dirty="0">
                          <a:effectLst/>
                        </a:rPr>
                        <a:t> </a:t>
                      </a:r>
                    </a:p>
                    <a:p>
                      <a:pPr>
                        <a:spcAft>
                          <a:spcPts val="0"/>
                        </a:spcAft>
                      </a:pPr>
                      <a:r>
                        <a:rPr lang="da-DK" sz="1200" dirty="0">
                          <a:effectLst/>
                        </a:rPr>
                        <a:t>Hvordan </a:t>
                      </a:r>
                      <a:r>
                        <a:rPr lang="da-DK" sz="1200" dirty="0" smtClean="0">
                          <a:effectLst/>
                        </a:rPr>
                        <a:t>arbejder </a:t>
                      </a:r>
                      <a:r>
                        <a:rPr lang="da-DK" sz="1200" dirty="0">
                          <a:effectLst/>
                        </a:rPr>
                        <a:t>du </a:t>
                      </a:r>
                      <a:r>
                        <a:rPr lang="da-DK" sz="1200" dirty="0" smtClean="0">
                          <a:effectLst/>
                        </a:rPr>
                        <a:t>målrettet </a:t>
                      </a:r>
                      <a:r>
                        <a:rPr lang="da-DK" sz="1200" dirty="0">
                          <a:effectLst/>
                        </a:rPr>
                        <a:t>med dette fra nu og indtil næste tilsyn?</a:t>
                      </a:r>
                    </a:p>
                    <a:p>
                      <a:pPr>
                        <a:spcAft>
                          <a:spcPts val="0"/>
                        </a:spcAft>
                      </a:pPr>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37988" marR="37988" marT="0" marB="0" anchor="ctr"/>
                </a:tc>
                <a:tc>
                  <a:txBody>
                    <a:bodyPr/>
                    <a:lstStyle/>
                    <a:p>
                      <a:pPr>
                        <a:spcAft>
                          <a:spcPts val="0"/>
                        </a:spcAft>
                      </a:pPr>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37988" marR="37988" marT="0" marB="0"/>
                </a:tc>
              </a:tr>
            </a:tbl>
          </a:graphicData>
        </a:graphic>
      </p:graphicFrame>
      <p:pic>
        <p:nvPicPr>
          <p:cNvPr id="1025" name="Diagram 9"/>
          <p:cNvPicPr>
            <a:picLocks noChangeArrowheads="1"/>
          </p:cNvPicPr>
          <p:nvPr/>
        </p:nvPicPr>
        <p:blipFill>
          <a:blip r:embed="rId3">
            <a:extLst>
              <a:ext uri="{28A0092B-C50C-407E-A947-70E740481C1C}">
                <a14:useLocalDpi xmlns:a14="http://schemas.microsoft.com/office/drawing/2010/main" val="0"/>
              </a:ext>
            </a:extLst>
          </a:blip>
          <a:srcRect l="-8275" r="-7448"/>
          <a:stretch>
            <a:fillRect/>
          </a:stretch>
        </p:blipFill>
        <p:spPr bwMode="auto">
          <a:xfrm>
            <a:off x="1006614" y="334301"/>
            <a:ext cx="4795873" cy="22982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750175" y="12548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Tree>
    <p:extLst>
      <p:ext uri="{BB962C8B-B14F-4D97-AF65-F5344CB8AC3E}">
        <p14:creationId xmlns:p14="http://schemas.microsoft.com/office/powerpoint/2010/main" val="1250682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742950" y="694338"/>
            <a:ext cx="10515600" cy="5623560"/>
          </a:xfrm>
        </p:spPr>
        <p:txBody>
          <a:bodyPr>
            <a:normAutofit fontScale="77500" lnSpcReduction="20000"/>
          </a:bodyPr>
          <a:lstStyle/>
          <a:p>
            <a:pPr algn="l"/>
            <a:r>
              <a:rPr lang="da-DK" sz="2200" u="sng" dirty="0" smtClean="0"/>
              <a:t>Faglige fordele ved det elektroniske tilsyn:</a:t>
            </a:r>
          </a:p>
          <a:p>
            <a:pPr algn="l"/>
            <a:endParaRPr lang="da-DK" sz="2200" dirty="0" smtClean="0"/>
          </a:p>
          <a:p>
            <a:pPr marL="342900" indent="-342900" algn="l">
              <a:buFont typeface="Arial" panose="020B0604020202020204" pitchFamily="34" charset="0"/>
              <a:buChar char="•"/>
            </a:pPr>
            <a:r>
              <a:rPr lang="da-DK" sz="2200" dirty="0" smtClean="0"/>
              <a:t>Tydeligt hvilke tanker dagplejeren har gjort sig om sit arbejde og om sin børnegruppe.</a:t>
            </a:r>
          </a:p>
          <a:p>
            <a:pPr algn="l"/>
            <a:r>
              <a:rPr lang="da-DK" sz="2200" dirty="0" smtClean="0"/>
              <a:t>       Værdier, del af organisationen og den kerneopgave vi arbejder ud fra.</a:t>
            </a:r>
          </a:p>
          <a:p>
            <a:pPr algn="l"/>
            <a:endParaRPr lang="da-DK" sz="2200" dirty="0" smtClean="0"/>
          </a:p>
          <a:p>
            <a:pPr marL="342900" lvl="0" indent="-342900" algn="l">
              <a:buFont typeface="Arial" panose="020B0604020202020204" pitchFamily="34" charset="0"/>
              <a:buChar char="•"/>
            </a:pPr>
            <a:r>
              <a:rPr lang="da-DK" sz="2200" dirty="0" smtClean="0"/>
              <a:t>Refleksion over praksis kommer i fokus. </a:t>
            </a:r>
          </a:p>
          <a:p>
            <a:pPr algn="l"/>
            <a:endParaRPr lang="da-DK" sz="2200" dirty="0" smtClean="0"/>
          </a:p>
          <a:p>
            <a:pPr marL="342900" indent="-342900" algn="l">
              <a:buFont typeface="Arial" panose="020B0604020202020204" pitchFamily="34" charset="0"/>
              <a:buChar char="•"/>
            </a:pPr>
            <a:r>
              <a:rPr lang="da-DK" sz="2200" dirty="0" smtClean="0"/>
              <a:t>Klar </a:t>
            </a:r>
            <a:r>
              <a:rPr lang="da-DK" sz="2200" dirty="0"/>
              <a:t>og tydelig dokumentation for det pædagogiske arbejde der finder sted – eller ikke finder sted</a:t>
            </a:r>
            <a:r>
              <a:rPr lang="da-DK" sz="2200" dirty="0" smtClean="0"/>
              <a:t>. En øjenåbner.</a:t>
            </a:r>
          </a:p>
          <a:p>
            <a:pPr algn="l"/>
            <a:endParaRPr lang="da-DK" sz="2200" dirty="0" smtClean="0"/>
          </a:p>
          <a:p>
            <a:pPr marL="342900" indent="-342900" algn="l">
              <a:buFont typeface="Arial" panose="020B0604020202020204" pitchFamily="34" charset="0"/>
              <a:buChar char="•"/>
            </a:pPr>
            <a:r>
              <a:rPr lang="da-DK" sz="2200" dirty="0"/>
              <a:t>Det bliver </a:t>
            </a:r>
            <a:r>
              <a:rPr lang="da-DK" sz="2200" dirty="0" smtClean="0"/>
              <a:t>synligt, </a:t>
            </a:r>
            <a:r>
              <a:rPr lang="da-DK" sz="2200" dirty="0"/>
              <a:t>hvad der skal arbejdes </a:t>
            </a:r>
            <a:r>
              <a:rPr lang="da-DK" sz="2200" dirty="0" smtClean="0"/>
              <a:t>med, </a:t>
            </a:r>
            <a:r>
              <a:rPr lang="da-DK" sz="2200" dirty="0"/>
              <a:t>og hvor og hvordan der kan sættes </a:t>
            </a:r>
            <a:r>
              <a:rPr lang="da-DK" sz="2200" dirty="0" smtClean="0"/>
              <a:t>ind.</a:t>
            </a:r>
          </a:p>
          <a:p>
            <a:pPr marL="342900" indent="-342900" algn="l">
              <a:buFont typeface="Arial" panose="020B0604020202020204" pitchFamily="34" charset="0"/>
              <a:buChar char="•"/>
            </a:pPr>
            <a:endParaRPr lang="da-DK" sz="2200" dirty="0"/>
          </a:p>
          <a:p>
            <a:pPr marL="342900" indent="-342900" algn="l">
              <a:buFont typeface="Arial" panose="020B0604020202020204" pitchFamily="34" charset="0"/>
              <a:buChar char="•"/>
            </a:pPr>
            <a:r>
              <a:rPr lang="da-DK" sz="2200" dirty="0" smtClean="0"/>
              <a:t>Fælles </a:t>
            </a:r>
            <a:r>
              <a:rPr lang="da-DK" sz="2200" dirty="0"/>
              <a:t>dokument fra tilsynet, hvor både dagplejers </a:t>
            </a:r>
            <a:r>
              <a:rPr lang="da-DK" sz="2200" dirty="0" smtClean="0"/>
              <a:t>og dagplejepædagogens noter er synlige og tilgængelige.</a:t>
            </a:r>
          </a:p>
          <a:p>
            <a:pPr algn="l"/>
            <a:endParaRPr lang="da-DK" sz="2200" dirty="0" smtClean="0"/>
          </a:p>
          <a:p>
            <a:pPr marL="342900" indent="-342900" algn="l">
              <a:buFont typeface="Arial" panose="020B0604020202020204" pitchFamily="34" charset="0"/>
              <a:buChar char="•"/>
            </a:pPr>
            <a:r>
              <a:rPr lang="da-DK" sz="2200" dirty="0" smtClean="0"/>
              <a:t>Aftalerne er klart beskrevet for begge parter. Der laves udviklingsmål, der følges op på ved kommende tilsyn.</a:t>
            </a:r>
          </a:p>
          <a:p>
            <a:pPr marL="342900" indent="-342900" algn="l">
              <a:buFont typeface="Arial" panose="020B0604020202020204" pitchFamily="34" charset="0"/>
              <a:buChar char="•"/>
            </a:pPr>
            <a:endParaRPr lang="da-DK" sz="2200" dirty="0"/>
          </a:p>
          <a:p>
            <a:pPr marL="342900" indent="-342900" algn="l">
              <a:buFont typeface="Arial" panose="020B0604020202020204" pitchFamily="34" charset="0"/>
              <a:buChar char="•"/>
            </a:pPr>
            <a:endParaRPr lang="da-DK" sz="2000" dirty="0"/>
          </a:p>
        </p:txBody>
      </p:sp>
    </p:spTree>
    <p:extLst>
      <p:ext uri="{BB962C8B-B14F-4D97-AF65-F5344CB8AC3E}">
        <p14:creationId xmlns:p14="http://schemas.microsoft.com/office/powerpoint/2010/main" val="3492524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15248" y="771182"/>
            <a:ext cx="10538552" cy="5405782"/>
          </a:xfrm>
        </p:spPr>
        <p:txBody>
          <a:bodyPr>
            <a:normAutofit fontScale="77500" lnSpcReduction="20000"/>
          </a:bodyPr>
          <a:lstStyle/>
          <a:p>
            <a:pPr marL="0" indent="0">
              <a:buNone/>
            </a:pPr>
            <a:r>
              <a:rPr lang="da-DK" sz="2200" u="sng" dirty="0"/>
              <a:t>Faglige fordele ved det elektroniske tilsyn</a:t>
            </a:r>
            <a:r>
              <a:rPr lang="da-DK" sz="2200" u="sng" dirty="0" smtClean="0"/>
              <a:t>:</a:t>
            </a:r>
          </a:p>
          <a:p>
            <a:pPr marL="0" indent="0">
              <a:buNone/>
            </a:pPr>
            <a:endParaRPr lang="da-DK" sz="2200" u="sng" dirty="0"/>
          </a:p>
          <a:p>
            <a:r>
              <a:rPr lang="da-DK" sz="2200" dirty="0" smtClean="0"/>
              <a:t>Dagplejepædagogen får i højere grad sat sin faglighed i spil,  både forud for- og under tilsynet</a:t>
            </a:r>
            <a:r>
              <a:rPr lang="da-DK" sz="2200" dirty="0"/>
              <a:t>.</a:t>
            </a:r>
            <a:endParaRPr lang="da-DK" sz="2200" dirty="0" smtClean="0"/>
          </a:p>
          <a:p>
            <a:pPr marL="0" indent="0">
              <a:buNone/>
            </a:pPr>
            <a:endParaRPr lang="da-DK" sz="2200" dirty="0" smtClean="0"/>
          </a:p>
          <a:p>
            <a:r>
              <a:rPr lang="da-DK" sz="2200" dirty="0" smtClean="0"/>
              <a:t>På </a:t>
            </a:r>
            <a:r>
              <a:rPr lang="da-DK" sz="2200" dirty="0"/>
              <a:t>tilsynet kvalificeres og forfines </a:t>
            </a:r>
            <a:r>
              <a:rPr lang="da-DK" sz="2200" dirty="0" smtClean="0"/>
              <a:t>dagplejepædagogens </a:t>
            </a:r>
            <a:r>
              <a:rPr lang="da-DK" sz="2200" dirty="0"/>
              <a:t>og </a:t>
            </a:r>
            <a:r>
              <a:rPr lang="da-DK" sz="2200" dirty="0" smtClean="0"/>
              <a:t>dagplejerens </a:t>
            </a:r>
            <a:r>
              <a:rPr lang="da-DK" sz="2200" dirty="0"/>
              <a:t>forberedelse yderligere igennem dialogen. </a:t>
            </a:r>
            <a:endParaRPr lang="da-DK" sz="2200" dirty="0" smtClean="0"/>
          </a:p>
          <a:p>
            <a:pPr marL="0" indent="0">
              <a:buNone/>
            </a:pPr>
            <a:endParaRPr lang="da-DK" sz="2200" dirty="0"/>
          </a:p>
          <a:p>
            <a:r>
              <a:rPr lang="da-DK" sz="2200" dirty="0" smtClean="0"/>
              <a:t>For dagplejeren: Vante automatiserede rutiner vs. målrettet, fagligt </a:t>
            </a:r>
            <a:r>
              <a:rPr lang="da-DK" sz="2200" dirty="0"/>
              <a:t>og </a:t>
            </a:r>
            <a:r>
              <a:rPr lang="da-DK" sz="2200" dirty="0" smtClean="0"/>
              <a:t>fokuseret.</a:t>
            </a:r>
          </a:p>
          <a:p>
            <a:endParaRPr lang="da-DK" sz="2200" dirty="0"/>
          </a:p>
          <a:p>
            <a:r>
              <a:rPr lang="da-DK" sz="2200" dirty="0" smtClean="0"/>
              <a:t>Beskrivelser af barnet gennem hele dagplejetiden viser tydeligt udviklingen over tid, og viser dagplejeren, hvilke tiltag der har båret frugt i hvilke sammenhænge.</a:t>
            </a:r>
          </a:p>
          <a:p>
            <a:endParaRPr lang="da-DK" sz="2200" dirty="0"/>
          </a:p>
          <a:p>
            <a:r>
              <a:rPr lang="da-DK" sz="2200" dirty="0" smtClean="0"/>
              <a:t>Omverdenen får øjnene op for dagplejens faglighed. </a:t>
            </a:r>
          </a:p>
          <a:p>
            <a:pPr marL="0" indent="0">
              <a:buNone/>
            </a:pPr>
            <a:endParaRPr lang="da-DK" sz="2200" dirty="0" smtClean="0"/>
          </a:p>
          <a:p>
            <a:pPr lvl="0"/>
            <a:r>
              <a:rPr lang="da-DK" sz="2200" dirty="0" smtClean="0"/>
              <a:t>Højere </a:t>
            </a:r>
            <a:r>
              <a:rPr lang="da-DK" sz="2200" dirty="0"/>
              <a:t>grad af </a:t>
            </a:r>
            <a:r>
              <a:rPr lang="da-DK" sz="2200" dirty="0" smtClean="0"/>
              <a:t>professionalisme og øget fokus </a:t>
            </a:r>
            <a:r>
              <a:rPr lang="da-DK" sz="2200" dirty="0"/>
              <a:t>på </a:t>
            </a:r>
            <a:r>
              <a:rPr lang="da-DK" sz="2200" dirty="0" smtClean="0"/>
              <a:t>fagligheden og arbejdet med kerneopgaven.</a:t>
            </a:r>
            <a:endParaRPr lang="da-DK" sz="2200" dirty="0"/>
          </a:p>
          <a:p>
            <a:endParaRPr lang="da-DK" dirty="0"/>
          </a:p>
          <a:p>
            <a:endParaRPr lang="da-DK" dirty="0"/>
          </a:p>
        </p:txBody>
      </p:sp>
    </p:spTree>
    <p:extLst>
      <p:ext uri="{BB962C8B-B14F-4D97-AF65-F5344CB8AC3E}">
        <p14:creationId xmlns:p14="http://schemas.microsoft.com/office/powerpoint/2010/main" val="1462699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Visk">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18EB052ED0EA54A8684702CCA371F44" ma:contentTypeVersion="10" ma:contentTypeDescription="Opret et nyt dokument." ma:contentTypeScope="" ma:versionID="d8f6066d4d1f866a8671f67f87961b73">
  <xsd:schema xmlns:xsd="http://www.w3.org/2001/XMLSchema" xmlns:xs="http://www.w3.org/2001/XMLSchema" xmlns:p="http://schemas.microsoft.com/office/2006/metadata/properties" xmlns:ns1="http://schemas.microsoft.com/sharepoint/v3" targetNamespace="http://schemas.microsoft.com/office/2006/metadata/properties" ma:root="true" ma:fieldsID="171510fd18429e269171c5596a7e3df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tartdato for planlægning" ma:description="Startdato for planlægning er en webstedskolonne, der blev oprettet vha. publiceringsfunktionen. Den bruges til at angive den dato og det klokkeslæt, hvor denne side først vil være synlig for besøgende på webstedet." ma:hidden="true" ma:internalName="PublishingStartDate" ma:readOnly="false">
      <xsd:simpleType>
        <xsd:restriction base="dms:Unknown"/>
      </xsd:simpleType>
    </xsd:element>
    <xsd:element name="PublishingExpirationDate" ma:index="5" nillable="true" ma:displayName="Slutdato for planlægning" ma:description="Slutdato for planlægning er en webstedskolonne, der blev oprettet vha. publiceringsfunktionen. Den bruges til at angive den dato og det klokkeslæt, hvor denne side ikke længere vil være synlig for besøgende på webstedet." ma:hidden="true"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Indhol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B436CBD-89F6-4FED-B49A-CE082F4A1865}"/>
</file>

<file path=customXml/itemProps2.xml><?xml version="1.0" encoding="utf-8"?>
<ds:datastoreItem xmlns:ds="http://schemas.openxmlformats.org/officeDocument/2006/customXml" ds:itemID="{95117233-41E4-46D6-8756-B9DF70FD7793}"/>
</file>

<file path=customXml/itemProps3.xml><?xml version="1.0" encoding="utf-8"?>
<ds:datastoreItem xmlns:ds="http://schemas.openxmlformats.org/officeDocument/2006/customXml" ds:itemID="{3507C6F1-61F1-4891-8034-C17E9A2C10DC}"/>
</file>

<file path=docProps/app.xml><?xml version="1.0" encoding="utf-8"?>
<Properties xmlns="http://schemas.openxmlformats.org/officeDocument/2006/extended-properties" xmlns:vt="http://schemas.openxmlformats.org/officeDocument/2006/docPropsVTypes">
  <Template>Wisp</Template>
  <TotalTime>169</TotalTime>
  <Words>2073</Words>
  <Application>Microsoft Office PowerPoint</Application>
  <PresentationFormat>Widescreen</PresentationFormat>
  <Paragraphs>329</Paragraphs>
  <Slides>26</Slides>
  <Notes>11</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26</vt:i4>
      </vt:variant>
    </vt:vector>
  </HeadingPairs>
  <TitlesOfParts>
    <vt:vector size="33" baseType="lpstr">
      <vt:lpstr>Arial</vt:lpstr>
      <vt:lpstr>Calibri</vt:lpstr>
      <vt:lpstr>Century Gothic</vt:lpstr>
      <vt:lpstr>Times New Roman</vt:lpstr>
      <vt:lpstr>Wingdings</vt:lpstr>
      <vt:lpstr>Wingdings 3</vt:lpstr>
      <vt:lpstr>Visk</vt:lpstr>
      <vt:lpstr>Dagplejen Herning Kommune pr. 1.3.2013</vt:lpstr>
      <vt:lpstr>Proces</vt:lpstr>
      <vt:lpstr>Den professionelle relation</vt:lpstr>
      <vt:lpstr>Ledelsessyn</vt:lpstr>
      <vt:lpstr>Metaforer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TILSYN I HERNING KOMMUNE</vt:lpstr>
      <vt:lpstr>PowerPoint-præsentation</vt:lpstr>
      <vt:lpstr>PowerPoint-præsentation</vt:lpstr>
      <vt:lpstr>PowerPoint-præsentation</vt:lpstr>
      <vt:lpstr>PowerPoint-præsentation</vt:lpstr>
      <vt:lpstr>PowerPoint-præsentation</vt:lpstr>
      <vt:lpstr>PowerPoint-præsentation</vt:lpstr>
      <vt:lpstr>Evaluering</vt:lpstr>
      <vt:lpstr>Hvad nu?</vt:lpstr>
      <vt:lpstr>Hvad nu?</vt:lpstr>
      <vt:lpstr>PowerPoint-præsentation</vt:lpstr>
    </vt:vector>
  </TitlesOfParts>
  <Company>Herning Kommune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TILSYN I HERNING KOMUMUNE</dc:title>
  <dc:creator>Margit Lund</dc:creator>
  <cp:lastModifiedBy>Søren Buch</cp:lastModifiedBy>
  <cp:revision>45</cp:revision>
  <dcterms:created xsi:type="dcterms:W3CDTF">2015-11-09T12:40:10Z</dcterms:created>
  <dcterms:modified xsi:type="dcterms:W3CDTF">2015-11-23T13:46:27Z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0x010100C18EB052ED0EA54A8684702CCA371F44</vt:lpwstr>
  </property>
</Properties>
</file>